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modernComment_102_AE57D800.xml" ContentType="application/vnd.ms-powerpoint.comment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comments/modernComment_117_15FCA92.xml" ContentType="application/vnd.ms-powerpoint.comments+xml"/>
  <Override PartName="/ppt/notesSlides/notesSlide2.xml" ContentType="application/vnd.openxmlformats-officedocument.presentationml.notesSlide+xml"/>
  <Override PartName="/ppt/comments/modernComment_11F_679488AC.xml" ContentType="application/vnd.ms-powerpoint.comments+xml"/>
  <Override PartName="/ppt/comments/modernComment_11B_CFCD9648.xml" ContentType="application/vnd.ms-powerpoint.comments+xml"/>
  <Override PartName="/ppt/comments/modernComment_11A_62D95216.xml" ContentType="application/vnd.ms-powerpoint.comments+xml"/>
  <Override PartName="/ppt/notesSlides/notesSlide3.xml" ContentType="application/vnd.openxmlformats-officedocument.presentationml.notesSlide+xml"/>
  <Override PartName="/ppt/comments/modernComment_118_BBCE0237.xml" ContentType="application/vnd.ms-powerpoint.comments+xml"/>
  <Override PartName="/ppt/comments/modernComment_119_D1373BA1.xml" ContentType="application/vnd.ms-powerpoint.comment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comments/modernComment_101_39FB7E35.xml" ContentType="application/vnd.ms-powerpoint.comments+xml"/>
  <Override PartName="/ppt/comments/modernComment_108_A0A05DFA.xml" ContentType="application/vnd.ms-powerpoint.comments+xml"/>
  <Override PartName="/ppt/comments/modernComment_10A_D473355F.xml" ContentType="application/vnd.ms-powerpoint.comments+xml"/>
  <Override PartName="/ppt/comments/modernComment_10F_8AC1960C.xml" ContentType="application/vnd.ms-powerpoint.comments+xml"/>
  <Override PartName="/ppt/comments/modernComment_114_C2B75D06.xml" ContentType="application/vnd.ms-powerpoint.comments+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7"/>
  </p:notesMasterIdLst>
  <p:sldIdLst>
    <p:sldId id="258" r:id="rId2"/>
    <p:sldId id="270" r:id="rId3"/>
    <p:sldId id="278" r:id="rId4"/>
    <p:sldId id="279" r:id="rId5"/>
    <p:sldId id="294" r:id="rId6"/>
    <p:sldId id="292" r:id="rId7"/>
    <p:sldId id="293" r:id="rId8"/>
    <p:sldId id="288" r:id="rId9"/>
    <p:sldId id="287" r:id="rId10"/>
    <p:sldId id="289" r:id="rId11"/>
    <p:sldId id="290" r:id="rId12"/>
    <p:sldId id="291" r:id="rId13"/>
    <p:sldId id="262" r:id="rId14"/>
    <p:sldId id="283" r:id="rId15"/>
    <p:sldId id="284" r:id="rId16"/>
    <p:sldId id="285" r:id="rId17"/>
    <p:sldId id="282" r:id="rId18"/>
    <p:sldId id="280" r:id="rId19"/>
    <p:sldId id="281" r:id="rId20"/>
    <p:sldId id="263" r:id="rId21"/>
    <p:sldId id="257" r:id="rId22"/>
    <p:sldId id="261" r:id="rId23"/>
    <p:sldId id="264" r:id="rId24"/>
    <p:sldId id="266" r:id="rId25"/>
    <p:sldId id="269" r:id="rId26"/>
    <p:sldId id="268" r:id="rId27"/>
    <p:sldId id="273" r:id="rId28"/>
    <p:sldId id="271" r:id="rId29"/>
    <p:sldId id="276" r:id="rId30"/>
    <p:sldId id="275" r:id="rId31"/>
    <p:sldId id="260" r:id="rId32"/>
    <p:sldId id="286" r:id="rId33"/>
    <p:sldId id="272" r:id="rId34"/>
    <p:sldId id="267" r:id="rId35"/>
    <p:sldId id="277"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161C067A-90F6-0024-551D-3D31A755DB01}" name="Arunim Bhattacharya" initials="AB" userId="Arunim Bhattacharya" providerId="None"/>
  <p188:author id="{2B29D69B-1C6A-B9A2-D423-BE8ED4E773D3}" name="Arunim Bhattacharya" initials="AB" userId="S::z1776960@students.niu.edu::0380cd26-8aa9-4fe2-896a-6c3d942cf0ed" providerId="AD"/>
  <p188:author id="{AAC267CB-F48B-6DB1-F27F-60EA2DAC6BBA}" name="Sachit Butail" initials="SB" userId="S::a1814586@mail.niu.edu::dc773944-8829-4de7-9b92-e24dfda64c90"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CC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CB33ED4-C4D8-4C29-8C64-D1A57072C1AB}" v="9" dt="2022-09-23T18:23:56.694"/>
    <p1510:client id="{F20DB8C6-8B7F-4EF8-8BC7-B3CB5D392133}" v="3327" dt="2022-09-23T03:18:55.69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6322" autoAdjust="0"/>
    <p:restoredTop sz="94648"/>
  </p:normalViewPr>
  <p:slideViewPr>
    <p:cSldViewPr snapToGrid="0">
      <p:cViewPr varScale="1">
        <p:scale>
          <a:sx n="78" d="100"/>
          <a:sy n="78" d="100"/>
        </p:scale>
        <p:origin x="1277"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42"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microsoft.com/office/2018/10/relationships/authors" Targe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microsoft.com/office/2015/10/relationships/revisionInfo" Target="revisionInfo.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runim Bhattacharya" userId="0380cd26-8aa9-4fe2-896a-6c3d942cf0ed" providerId="ADAL" clId="{2CB33ED4-C4D8-4C29-8C64-D1A57072C1AB}"/>
    <pc:docChg chg="addSld modSld sldOrd">
      <pc:chgData name="Arunim Bhattacharya" userId="0380cd26-8aa9-4fe2-896a-6c3d942cf0ed" providerId="ADAL" clId="{2CB33ED4-C4D8-4C29-8C64-D1A57072C1AB}" dt="2022-09-23T18:23:56.694" v="106" actId="14826"/>
      <pc:docMkLst>
        <pc:docMk/>
      </pc:docMkLst>
      <pc:sldChg chg="addSp modSp new mod">
        <pc:chgData name="Arunim Bhattacharya" userId="0380cd26-8aa9-4fe2-896a-6c3d942cf0ed" providerId="ADAL" clId="{2CB33ED4-C4D8-4C29-8C64-D1A57072C1AB}" dt="2022-09-23T18:23:45.707" v="105" actId="14826"/>
        <pc:sldMkLst>
          <pc:docMk/>
          <pc:sldMk cId="1238053330" sldId="292"/>
        </pc:sldMkLst>
        <pc:spChg chg="add mod">
          <ac:chgData name="Arunim Bhattacharya" userId="0380cd26-8aa9-4fe2-896a-6c3d942cf0ed" providerId="ADAL" clId="{2CB33ED4-C4D8-4C29-8C64-D1A57072C1AB}" dt="2022-09-23T17:37:00.527" v="71" actId="20577"/>
          <ac:spMkLst>
            <pc:docMk/>
            <pc:sldMk cId="1238053330" sldId="292"/>
            <ac:spMk id="4" creationId="{92B2C494-3F96-F835-D90D-50934704E4D8}"/>
          </ac:spMkLst>
        </pc:spChg>
        <pc:picChg chg="add mod modCrop">
          <ac:chgData name="Arunim Bhattacharya" userId="0380cd26-8aa9-4fe2-896a-6c3d942cf0ed" providerId="ADAL" clId="{2CB33ED4-C4D8-4C29-8C64-D1A57072C1AB}" dt="2022-09-23T18:23:45.707" v="105" actId="14826"/>
          <ac:picMkLst>
            <pc:docMk/>
            <pc:sldMk cId="1238053330" sldId="292"/>
            <ac:picMk id="3" creationId="{D49F0F69-6084-C891-65C0-4061FEAF3097}"/>
          </ac:picMkLst>
        </pc:picChg>
      </pc:sldChg>
      <pc:sldChg chg="addSp modSp add mod">
        <pc:chgData name="Arunim Bhattacharya" userId="0380cd26-8aa9-4fe2-896a-6c3d942cf0ed" providerId="ADAL" clId="{2CB33ED4-C4D8-4C29-8C64-D1A57072C1AB}" dt="2022-09-23T18:23:56.694" v="106" actId="14826"/>
        <pc:sldMkLst>
          <pc:docMk/>
          <pc:sldMk cId="325137095" sldId="293"/>
        </pc:sldMkLst>
        <pc:spChg chg="add mod">
          <ac:chgData name="Arunim Bhattacharya" userId="0380cd26-8aa9-4fe2-896a-6c3d942cf0ed" providerId="ADAL" clId="{2CB33ED4-C4D8-4C29-8C64-D1A57072C1AB}" dt="2022-09-23T17:37:31.898" v="103" actId="1076"/>
          <ac:spMkLst>
            <pc:docMk/>
            <pc:sldMk cId="325137095" sldId="293"/>
            <ac:spMk id="4" creationId="{8BBD3B02-30F1-9C93-C321-2122A2E55E33}"/>
          </ac:spMkLst>
        </pc:spChg>
        <pc:picChg chg="add mod modCrop">
          <ac:chgData name="Arunim Bhattacharya" userId="0380cd26-8aa9-4fe2-896a-6c3d942cf0ed" providerId="ADAL" clId="{2CB33ED4-C4D8-4C29-8C64-D1A57072C1AB}" dt="2022-09-23T18:23:56.694" v="106" actId="14826"/>
          <ac:picMkLst>
            <pc:docMk/>
            <pc:sldMk cId="325137095" sldId="293"/>
            <ac:picMk id="3" creationId="{E2D1991F-87BE-B590-D5F4-83F590E81EF1}"/>
          </ac:picMkLst>
        </pc:picChg>
      </pc:sldChg>
      <pc:sldChg chg="addSp modSp add mod ord">
        <pc:chgData name="Arunim Bhattacharya" userId="0380cd26-8aa9-4fe2-896a-6c3d942cf0ed" providerId="ADAL" clId="{2CB33ED4-C4D8-4C29-8C64-D1A57072C1AB}" dt="2022-09-23T18:23:37.810" v="104" actId="14826"/>
        <pc:sldMkLst>
          <pc:docMk/>
          <pc:sldMk cId="422870707" sldId="294"/>
        </pc:sldMkLst>
        <pc:spChg chg="add mod">
          <ac:chgData name="Arunim Bhattacharya" userId="0380cd26-8aa9-4fe2-896a-6c3d942cf0ed" providerId="ADAL" clId="{2CB33ED4-C4D8-4C29-8C64-D1A57072C1AB}" dt="2022-09-23T17:36:52.996" v="61" actId="1076"/>
          <ac:spMkLst>
            <pc:docMk/>
            <pc:sldMk cId="422870707" sldId="294"/>
            <ac:spMk id="4" creationId="{A43BDBBD-BD75-3CEE-5F06-F5C156B837BB}"/>
          </ac:spMkLst>
        </pc:spChg>
        <pc:picChg chg="add mod modCrop">
          <ac:chgData name="Arunim Bhattacharya" userId="0380cd26-8aa9-4fe2-896a-6c3d942cf0ed" providerId="ADAL" clId="{2CB33ED4-C4D8-4C29-8C64-D1A57072C1AB}" dt="2022-09-23T18:23:37.810" v="104" actId="14826"/>
          <ac:picMkLst>
            <pc:docMk/>
            <pc:sldMk cId="422870707" sldId="294"/>
            <ac:picMk id="3" creationId="{7E28F563-F94F-88AE-2F9F-CBF82FF02C4B}"/>
          </ac:picMkLst>
        </pc:picChg>
      </pc:sldChg>
    </pc:docChg>
  </pc:docChgLst>
</pc:chgInfo>
</file>

<file path=ppt/comments/modernComment_101_39FB7E35.xml><?xml version="1.0" encoding="utf-8"?>
<p188:cmLst xmlns:a="http://schemas.openxmlformats.org/drawingml/2006/main" xmlns:r="http://schemas.openxmlformats.org/officeDocument/2006/relationships" xmlns:p188="http://schemas.microsoft.com/office/powerpoint/2018/8/main">
  <p188:cm id="{410FC78D-3A9D-472C-A354-848F169525F2}" authorId="{AAC267CB-F48B-6DB1-F27F-60EA2DAC6BBA}" created="2022-08-17T02:37:15.265">
    <ac:deMkLst xmlns:ac="http://schemas.microsoft.com/office/drawing/2013/main/command">
      <pc:docMk xmlns:pc="http://schemas.microsoft.com/office/powerpoint/2013/main/command"/>
      <pc:sldMk xmlns:pc="http://schemas.microsoft.com/office/powerpoint/2013/main/command" cId="972783157" sldId="257"/>
      <ac:picMk id="451" creationId="{B89E8F5B-B6E0-A4F8-6EE7-459CDB3D71B3}"/>
    </ac:deMkLst>
    <p188:replyLst>
      <p188:reply id="{0075B1A9-B149-4729-AD10-4E736F1295AA}" authorId="{161C067A-90F6-0024-551D-3D31A755DB01}" created="2022-08-17T17:48:48.816">
        <p188:txBody>
          <a:bodyPr/>
          <a:lstStyle/>
          <a:p>
            <a:r>
              <a:rPr lang="en-US"/>
              <a:t>Changed the Equation, Although lowering the lower limit to 0.01 gives a better fit</a:t>
            </a:r>
          </a:p>
        </p188:txBody>
      </p188:reply>
      <p188:reply id="{3089FEF9-C53B-47E3-8E88-8C8BF789D952}" authorId="{AAC267CB-F48B-6DB1-F27F-60EA2DAC6BBA}" created="2022-08-20T19:12:29.083">
        <p188:txBody>
          <a:bodyPr/>
          <a:lstStyle/>
          <a:p>
            <a:r>
              <a:rPr lang="en-US"/>
              <a:t>Okay sure, use that as the lower limit then.</a:t>
            </a:r>
          </a:p>
        </p188:txBody>
      </p188:reply>
    </p188:replyLst>
    <p188:txBody>
      <a:bodyPr/>
      <a:lstStyle/>
      <a:p>
        <a:r>
          <a:rPr lang="en-US"/>
          <a:t>[@Arunim Bhattacharya] Regarding lambda, it represents the rate at which a particular compartment (S, Sh, Sm) gets infected. Also, we need to recognize that Ih and Im will have lower rates of infection. Furthermore, if a susceptible person is wearing a mask, they will have lower susceptibility. Therefore we need eta terms for infection and eta terms for susceptibles. So  the final equations I think will be 
\lambda &amp;=\frac{\beta}{N}(I + (1-\eta_{ih})I_h + (1-\eta_{im})I_m) \\
\lambda_m &amp;=\frac{\beta}{N}(1-\eta_{sm})(I + (1-\eta_{ih})I_h + (1-\eta_{im})I_m) \\
\lambda_h &amp;=\frac{\beta}{N}(1-\eta_{sh})(I + (1-\eta_{ih})I_h + (1-\eta_{im})I_m)
Since these too will be free parameters, we can see that none of the etas can be more than 1. I suggest you put the limits on the constraints to be between 0.1 and 1 
Remember to keep track of the variables--easy mistake to make if you are not doing it and wastes a ton of time</a:t>
        </a:r>
      </a:p>
    </p188:txBody>
  </p188:cm>
</p188:cmLst>
</file>

<file path=ppt/comments/modernComment_102_AE57D800.xml><?xml version="1.0" encoding="utf-8"?>
<p188:cmLst xmlns:a="http://schemas.openxmlformats.org/drawingml/2006/main" xmlns:r="http://schemas.openxmlformats.org/officeDocument/2006/relationships" xmlns:p188="http://schemas.microsoft.com/office/powerpoint/2018/8/main">
  <p188:cm id="{44E0C031-8A59-466C-8BDA-A546A2F30C4A}" authorId="{AAC267CB-F48B-6DB1-F27F-60EA2DAC6BBA}" status="resolved" created="2022-08-17T02:39:04.922" complete="100000">
    <ac:deMkLst xmlns:ac="http://schemas.microsoft.com/office/drawing/2013/main/command">
      <pc:docMk xmlns:pc="http://schemas.microsoft.com/office/powerpoint/2013/main/command"/>
      <pc:sldMk xmlns:pc="http://schemas.microsoft.com/office/powerpoint/2013/main/command" cId="2924992512" sldId="258"/>
      <ac:spMk id="47" creationId="{08CBD675-9C85-546B-D51A-BB91CA5F7AD7}"/>
    </ac:deMkLst>
    <p188:replyLst>
      <p188:reply id="{BF892384-36DF-4C28-97BA-765C16D6EE42}" authorId="{161C067A-90F6-0024-551D-3D31A755DB01}" created="2022-08-17T16:17:24.507">
        <p188:txBody>
          <a:bodyPr/>
          <a:lstStyle/>
          <a:p>
            <a:r>
              <a:rPr lang="en-US"/>
              <a:t>done</a:t>
            </a:r>
          </a:p>
        </p188:txBody>
      </p188:reply>
    </p188:replyLst>
    <p188:txBody>
      <a:bodyPr/>
      <a:lstStyle/>
      <a:p>
        <a:r>
          <a:rPr lang="en-US"/>
          <a:t>[@Arunim Bhattacharya] we have eta for reduced infection rates and also transfer between sh and S, which is confusing. How about you use \xi for transfer between isolated and normal compartments throughout? Can you change this in here and the equations next slide</a:t>
        </a:r>
      </a:p>
    </p188:txBody>
  </p188:cm>
</p188:cmLst>
</file>

<file path=ppt/comments/modernComment_108_A0A05DFA.xml><?xml version="1.0" encoding="utf-8"?>
<p188:cmLst xmlns:a="http://schemas.openxmlformats.org/drawingml/2006/main" xmlns:r="http://schemas.openxmlformats.org/officeDocument/2006/relationships" xmlns:p188="http://schemas.microsoft.com/office/powerpoint/2018/8/main">
  <p188:cm id="{655C3374-154F-4182-87D9-AAAB3D0E04A9}" authorId="{AAC267CB-F48B-6DB1-F27F-60EA2DAC6BBA}" status="resolved" created="2022-08-12T14:56:19.247" complete="100000">
    <ac:deMkLst xmlns:ac="http://schemas.microsoft.com/office/drawing/2013/main/command">
      <pc:docMk xmlns:pc="http://schemas.microsoft.com/office/powerpoint/2013/main/command"/>
      <pc:sldMk xmlns:pc="http://schemas.microsoft.com/office/powerpoint/2013/main/command" cId="2694864378" sldId="264"/>
      <ac:picMk id="3" creationId="{297F0B72-39B0-45F2-057E-0163C5F52D58}"/>
    </ac:deMkLst>
    <p188:replyLst>
      <p188:reply id="{9D2D3A71-EC9E-4112-A837-6B574E151986}" authorId="{161C067A-90F6-0024-551D-3D31A755DB01}" created="2022-08-12T21:13:04.105">
        <p188:txBody>
          <a:bodyPr/>
          <a:lstStyle/>
          <a:p>
            <a:r>
              <a:rPr lang="en-US"/>
              <a:t>I am looking to fix it
</a:t>
            </a:r>
          </a:p>
        </p188:txBody>
      </p188:reply>
    </p188:replyLst>
    <p188:txBody>
      <a:bodyPr/>
      <a:lstStyle/>
      <a:p>
        <a:r>
          <a:rPr lang="en-US"/>
          <a:t>[@Arunim Bhattacharya] do you know why does the exposed here look more than the one in the previous slide? </a:t>
        </a:r>
      </a:p>
    </p188:txBody>
  </p188:cm>
</p188:cmLst>
</file>

<file path=ppt/comments/modernComment_10A_D473355F.xml><?xml version="1.0" encoding="utf-8"?>
<p188:cmLst xmlns:a="http://schemas.openxmlformats.org/drawingml/2006/main" xmlns:r="http://schemas.openxmlformats.org/officeDocument/2006/relationships" xmlns:p188="http://schemas.microsoft.com/office/powerpoint/2018/8/main">
  <p188:cm id="{FC748303-EFDF-4CDD-B4FF-8C5BCBE3E06A}" authorId="{AAC267CB-F48B-6DB1-F27F-60EA2DAC6BBA}" status="resolved" created="2022-08-13T21:10:34.053" complete="100000">
    <pc:sldMkLst xmlns:pc="http://schemas.microsoft.com/office/powerpoint/2013/main/command">
      <pc:docMk/>
      <pc:sldMk cId="3564320095" sldId="266"/>
    </pc:sldMkLst>
    <p188:replyLst>
      <p188:reply id="{7E827F30-C0CD-49BC-98E6-0E0D462091C0}" authorId="{161C067A-90F6-0024-551D-3D31A755DB01}" created="2022-08-16T23:52:26.534">
        <p188:txBody>
          <a:bodyPr/>
          <a:lstStyle/>
          <a:p>
            <a:r>
              <a:rPr lang="en-US"/>
              <a:t>I think we fixed that</a:t>
            </a:r>
          </a:p>
        </p188:txBody>
      </p188:reply>
    </p188:replyLst>
    <p188:txBody>
      <a:bodyPr/>
      <a:lstStyle/>
      <a:p>
        <a:r>
          <a:rPr lang="en-US"/>
          <a:t>[@Arunim Bhattacharya] This is very weird to me that even with a single objective function it works so terribly. I've haven't seen that before. I mean you were able to fit the data in the paper, so why is this so hard? Can you investigate please? If it is stuck in a local minima then you probably need to try different initial condition...</a:t>
        </a:r>
      </a:p>
    </p188:txBody>
  </p188:cm>
  <p188:cm id="{2A941174-A004-4C73-8319-492672649890}" authorId="{AAC267CB-F48B-6DB1-F27F-60EA2DAC6BBA}" status="resolved" created="2022-08-13T21:13:00.758" complete="100000">
    <pc:sldMkLst xmlns:pc="http://schemas.microsoft.com/office/powerpoint/2013/main/command">
      <pc:docMk/>
      <pc:sldMk cId="3564320095" sldId="266"/>
    </pc:sldMkLst>
    <p188:replyLst>
      <p188:reply id="{DBD1765B-0825-4855-B712-D150600263A9}" authorId="{161C067A-90F6-0024-551D-3D31A755DB01}" created="2022-08-16T15:43:21.537">
        <p188:txBody>
          <a:bodyPr/>
          <a:lstStyle/>
          <a:p>
            <a:r>
              <a:rPr lang="en-US"/>
              <a:t>Yes I did it, image in the next slides
</a:t>
            </a:r>
          </a:p>
        </p188:txBody>
      </p188:reply>
    </p188:replyLst>
    <p188:txBody>
      <a:bodyPr/>
      <a:lstStyle/>
      <a:p>
        <a:r>
          <a:rPr lang="en-US"/>
          <a:t>[@Arunim Bhattacharya] if death rate cannot be reduced, then probably mu too needs to be part of the optimization vector. Can you try that?</a:t>
        </a:r>
      </a:p>
    </p188:txBody>
  </p188:cm>
</p188:cmLst>
</file>

<file path=ppt/comments/modernComment_10F_8AC1960C.xml><?xml version="1.0" encoding="utf-8"?>
<p188:cmLst xmlns:a="http://schemas.openxmlformats.org/drawingml/2006/main" xmlns:r="http://schemas.openxmlformats.org/officeDocument/2006/relationships" xmlns:p188="http://schemas.microsoft.com/office/powerpoint/2018/8/main">
  <p188:cm id="{482F302E-F090-4973-B574-D028B4C379FE}" authorId="{AAC267CB-F48B-6DB1-F27F-60EA2DAC6BBA}" status="resolved" created="2022-08-17T02:43:04.049" complete="100000">
    <pc:sldMkLst xmlns:pc="http://schemas.microsoft.com/office/powerpoint/2013/main/command">
      <pc:docMk/>
      <pc:sldMk cId="2327942668" sldId="271"/>
    </pc:sldMkLst>
    <p188:replyLst>
      <p188:reply id="{6B8A2AD3-BDAF-4B1C-95BD-33C3B93C0244}" authorId="{161C067A-90F6-0024-551D-3D31A755DB01}" created="2022-08-17T18:04:50.997">
        <p188:txBody>
          <a:bodyPr/>
          <a:lstStyle/>
          <a:p>
            <a:r>
              <a:rPr lang="en-US"/>
              <a:t>Slide 12
</a:t>
            </a:r>
          </a:p>
        </p188:txBody>
      </p188:reply>
      <p188:reply id="{853927CD-84E9-41FC-A7A4-9364A797D0C5}" authorId="{AAC267CB-F48B-6DB1-F27F-60EA2DAC6BBA}" created="2022-08-17T19:15:00.091">
        <p188:txBody>
          <a:bodyPr/>
          <a:lstStyle/>
          <a:p>
            <a:r>
              <a:rPr lang="en-US"/>
              <a:t>Reopening this so that now you can work on using piecewise forms for everything.  </a:t>
            </a:r>
          </a:p>
        </p188:txBody>
      </p188:reply>
    </p188:replyLst>
    <p188:txBody>
      <a:bodyPr/>
      <a:lstStyle/>
      <a:p>
        <a:r>
          <a:rPr lang="en-US"/>
          <a:t>[@Arunim Bhattacharya] This is better so after changing the lambda check again with constant sigma and \xi (new name) values. 
Once we get the infected to look similar, check in with me and then we can start playing with piecewise continuous. I think we may have to make beta, mu, kappa etc. also piecewise continuous between the original limits because different variants have different effects. </a:t>
        </a:r>
      </a:p>
    </p188:txBody>
  </p188:cm>
</p188:cmLst>
</file>

<file path=ppt/comments/modernComment_114_C2B75D06.xml><?xml version="1.0" encoding="utf-8"?>
<p188:cmLst xmlns:a="http://schemas.openxmlformats.org/drawingml/2006/main" xmlns:r="http://schemas.openxmlformats.org/officeDocument/2006/relationships" xmlns:p188="http://schemas.microsoft.com/office/powerpoint/2018/8/main">
  <p188:cm id="{9F5C326E-F813-404D-9D4B-CDE3AC0D1F00}" authorId="{AAC267CB-F48B-6DB1-F27F-60EA2DAC6BBA}" status="resolved" created="2022-08-17T19:15:59.310" complete="100000">
    <ac:deMkLst xmlns:ac="http://schemas.microsoft.com/office/drawing/2013/main/command">
      <pc:docMk xmlns:pc="http://schemas.microsoft.com/office/powerpoint/2013/main/command"/>
      <pc:sldMk xmlns:pc="http://schemas.microsoft.com/office/powerpoint/2013/main/command" cId="3266796806" sldId="276"/>
      <ac:picMk id="3" creationId="{297F0B72-39B0-45F2-057E-0163C5F52D58}"/>
    </ac:deMkLst>
    <p188:replyLst>
      <p188:reply id="{55677A62-37F9-47D7-BDF9-3DFB609254AE}" authorId="{161C067A-90F6-0024-551D-3D31A755DB01}" created="2022-08-19T21:11:41.082">
        <p188:txBody>
          <a:bodyPr/>
          <a:lstStyle/>
          <a:p>
            <a:r>
              <a:rPr lang="en-US"/>
              <a:t>Now lotting plot phi and xi</a:t>
            </a:r>
          </a:p>
        </p188:txBody>
      </p188:reply>
    </p188:replyLst>
    <p188:txBody>
      <a:bodyPr/>
      <a:lstStyle/>
      <a:p>
        <a:r>
          <a:rPr lang="en-US"/>
          <a:t>[@Arunim Bhattacharya] bottom right graph has only two variables, but we should plot phi and xi </a:t>
        </a:r>
      </a:p>
    </p188:txBody>
  </p188:cm>
</p188:cmLst>
</file>

<file path=ppt/comments/modernComment_117_15FCA92.xml><?xml version="1.0" encoding="utf-8"?>
<p188:cmLst xmlns:a="http://schemas.openxmlformats.org/drawingml/2006/main" xmlns:r="http://schemas.openxmlformats.org/officeDocument/2006/relationships" xmlns:p188="http://schemas.microsoft.com/office/powerpoint/2018/8/main">
  <p188:cm id="{F0D5AC59-890E-4823-B0AF-125384C85D5B}" authorId="{AAC267CB-F48B-6DB1-F27F-60EA2DAC6BBA}" created="2022-08-20T19:16:27.849">
    <ac:deMkLst xmlns:ac="http://schemas.microsoft.com/office/drawing/2013/main/command">
      <pc:docMk xmlns:pc="http://schemas.microsoft.com/office/powerpoint/2013/main/command"/>
      <pc:sldMk xmlns:pc="http://schemas.microsoft.com/office/powerpoint/2013/main/command" cId="23054994" sldId="279"/>
      <ac:spMk id="2" creationId="{9CDF4C36-AFE2-E036-A036-48DB97018FD1}"/>
    </ac:deMkLst>
    <p188:txBody>
      <a:bodyPr/>
      <a:lstStyle/>
      <a:p>
        <a:r>
          <a:rPr lang="en-US"/>
          <a:t>I feel we have to fix the objective function in more rigorous way to get this to work. Look at this set of slides and see if you https://engineering.purdue.edu/~sudhoff/ee630/Lecture09.pdf
We are doing weighted sum but perhaps max of all errors could be another option.</a:t>
        </a:r>
      </a:p>
    </p188:txBody>
  </p188:cm>
  <p188:cm id="{C6E6D1AB-A11B-41CD-A1A0-4FBB6045B8BA}" authorId="{AAC267CB-F48B-6DB1-F27F-60EA2DAC6BBA}" created="2022-08-20T19:17:36.021">
    <ac:deMkLst xmlns:ac="http://schemas.microsoft.com/office/drawing/2013/main/command">
      <pc:docMk xmlns:pc="http://schemas.microsoft.com/office/powerpoint/2013/main/command"/>
      <pc:sldMk xmlns:pc="http://schemas.microsoft.com/office/powerpoint/2013/main/command" cId="23054994" sldId="279"/>
      <ac:spMk id="2" creationId="{9CDF4C36-AFE2-E036-A036-48DB97018FD1}"/>
    </ac:deMkLst>
    <p188:txBody>
      <a:bodyPr/>
      <a:lstStyle/>
      <a:p>
        <a:r>
          <a:rPr lang="en-US"/>
          <a:t>Also try searching papers for "multi objective optimization" and see what people have done and use that. I am not very familiar with multi objective in fmincon. In filtering, we simply multiply the likelihoods which makes sense here but in optimization, maybe there is a better way to get it to work.</a:t>
        </a:r>
      </a:p>
    </p188:txBody>
  </p188:cm>
</p188:cmLst>
</file>

<file path=ppt/comments/modernComment_118_BBCE0237.xml><?xml version="1.0" encoding="utf-8"?>
<p188:cmLst xmlns:a="http://schemas.openxmlformats.org/drawingml/2006/main" xmlns:r="http://schemas.openxmlformats.org/officeDocument/2006/relationships" xmlns:p188="http://schemas.microsoft.com/office/powerpoint/2018/8/main">
  <p188:cm id="{F2FEA386-47EE-4118-BE25-4B97B1D96D58}" authorId="{AAC267CB-F48B-6DB1-F27F-60EA2DAC6BBA}" status="resolved" created="2022-08-19T20:49:16.759" complete="100000">
    <ac:deMkLst xmlns:ac="http://schemas.microsoft.com/office/drawing/2013/main/command">
      <pc:docMk xmlns:pc="http://schemas.microsoft.com/office/powerpoint/2013/main/command"/>
      <pc:sldMk xmlns:pc="http://schemas.microsoft.com/office/powerpoint/2013/main/command" cId="3150840375" sldId="280"/>
      <ac:picMk id="3" creationId="{C78EB697-5993-19C7-7AC3-B62C42B784D3}"/>
    </ac:deMkLst>
    <p188:replyLst>
      <p188:reply id="{F7C9D76E-8C59-4860-BD61-E879C1B3D4AE}" authorId="{161C067A-90F6-0024-551D-3D31A755DB01}" created="2022-08-20T06:15:35.542">
        <p188:txBody>
          <a:bodyPr/>
          <a:lstStyle/>
          <a:p>
            <a:r>
              <a:rPr lang="en-US"/>
              <a:t>You are right, I forgot to plot the beta value. Beta is not constant. I plotted all other tuneable parameters .</a:t>
            </a:r>
          </a:p>
        </p188:txBody>
      </p188:reply>
    </p188:replyLst>
    <p188:txBody>
      <a:bodyPr/>
      <a:lstStyle/>
      <a:p>
        <a:r>
          <a:rPr lang="en-US"/>
          <a:t>Was there a same beta value for all of the sections? If you look at my email closely, you'll see that I asked for different beta, mu etc. If they were, they should be plotted on bottom right plot</a:t>
        </a:r>
      </a:p>
    </p188:txBody>
  </p188:cm>
  <p188:cm id="{78534D82-007D-42AF-B5D6-51ADE6D30E40}" authorId="{AAC267CB-F48B-6DB1-F27F-60EA2DAC6BBA}" status="resolved" created="2022-08-19T20:50:49.510" complete="100000">
    <pc:sldMkLst xmlns:pc="http://schemas.microsoft.com/office/powerpoint/2013/main/command">
      <pc:docMk/>
      <pc:sldMk cId="3150840375" sldId="280"/>
    </pc:sldMkLst>
    <p188:replyLst>
      <p188:reply id="{59226302-80D5-422C-B51E-4DCFD5865432}" authorId="{161C067A-90F6-0024-551D-3D31A755DB01}" created="2022-08-20T17:34:16.340">
        <p188:txBody>
          <a:bodyPr/>
          <a:lstStyle/>
          <a:p>
            <a:r>
              <a:rPr lang="en-US"/>
              <a:t>Yes, The first infect requires a lot of iterations to fit</a:t>
            </a:r>
          </a:p>
        </p188:txBody>
      </p188:reply>
    </p188:replyLst>
    <p188:txBody>
      <a:bodyPr/>
      <a:lstStyle/>
      <a:p>
        <a:r>
          <a:rPr lang="en-US"/>
          <a:t>Did you try things we did last time like looking at if fmincon gets stuck in a local minima and if not increasing the number of iterations? </a:t>
        </a:r>
      </a:p>
    </p188:txBody>
  </p188:cm>
</p188:cmLst>
</file>

<file path=ppt/comments/modernComment_119_D1373BA1.xml><?xml version="1.0" encoding="utf-8"?>
<p188:cmLst xmlns:a="http://schemas.openxmlformats.org/drawingml/2006/main" xmlns:r="http://schemas.openxmlformats.org/officeDocument/2006/relationships" xmlns:p188="http://schemas.microsoft.com/office/powerpoint/2018/8/main">
  <p188:cm id="{AFE810F7-07EF-4D33-8D0A-D6E8709F1D07}" authorId="{AAC267CB-F48B-6DB1-F27F-60EA2DAC6BBA}" status="resolved" created="2022-08-19T20:56:56.656" complete="100000">
    <pc:sldMkLst xmlns:pc="http://schemas.microsoft.com/office/powerpoint/2013/main/command">
      <pc:docMk/>
      <pc:sldMk cId="3510057889" sldId="281"/>
    </pc:sldMkLst>
    <p188:replyLst>
      <p188:reply id="{FFFF6918-8197-46D3-87C6-A8F6463906A7}" authorId="{161C067A-90F6-0024-551D-3D31A755DB01}" created="2022-08-20T17:37:25.307">
        <p188:txBody>
          <a:bodyPr/>
          <a:lstStyle/>
          <a:p>
            <a:r>
              <a:rPr lang="en-US"/>
              <a:t>For now I am not initialize the derivatives</a:t>
            </a:r>
          </a:p>
        </p188:txBody>
      </p188:reply>
    </p188:replyLst>
    <p188:txBody>
      <a:bodyPr/>
      <a:lstStyle/>
      <a:p>
        <a:r>
          <a:rPr lang="en-US"/>
          <a:t>When you initialize the next section, it may be a good idea to also initialize the derivatives. That will help rid of the sudden discontinuities in the outputs.</a:t>
        </a:r>
      </a:p>
    </p188:txBody>
  </p188:cm>
</p188:cmLst>
</file>

<file path=ppt/comments/modernComment_11A_62D95216.xml><?xml version="1.0" encoding="utf-8"?>
<p188:cmLst xmlns:a="http://schemas.openxmlformats.org/drawingml/2006/main" xmlns:r="http://schemas.openxmlformats.org/officeDocument/2006/relationships" xmlns:p188="http://schemas.microsoft.com/office/powerpoint/2018/8/main">
  <p188:cm id="{0298CAC5-91D5-41C4-AAA2-A900969C0245}" authorId="{AAC267CB-F48B-6DB1-F27F-60EA2DAC6BBA}" status="resolved" created="2022-08-19T20:53:41.200" complete="100000">
    <pc:sldMkLst xmlns:pc="http://schemas.microsoft.com/office/powerpoint/2013/main/command">
      <pc:docMk/>
      <pc:sldMk cId="1658409494" sldId="282"/>
    </pc:sldMkLst>
    <p188:replyLst>
      <p188:reply id="{0C98B485-0C7C-4DBF-BE0C-1C276D268A80}" authorId="{161C067A-90F6-0024-551D-3D31A755DB01}" created="2022-08-20T17:34:58.643">
        <p188:txBody>
          <a:bodyPr/>
          <a:lstStyle/>
          <a:p>
            <a:r>
              <a:rPr lang="en-US"/>
              <a:t>I fixed the errors, I think Vaccination, Deaths and Infectious fit well.</a:t>
            </a:r>
          </a:p>
        </p188:txBody>
      </p188:reply>
    </p188:replyLst>
    <p188:txBody>
      <a:bodyPr/>
      <a:lstStyle/>
      <a:p>
        <a:r>
          <a:rPr lang="en-US"/>
          <a:t>Look at slide 19, that was a much harder problem for fmincon to fix. We just made it super easy for it to work and the fits on infectious are worse!</a:t>
        </a:r>
      </a:p>
    </p188:txBody>
  </p188:cm>
  <p188:cm id="{7D2E2BA5-1CFE-403C-AEEF-A79B8D8258D1}" authorId="{AAC267CB-F48B-6DB1-F27F-60EA2DAC6BBA}" status="resolved" created="2022-08-19T20:54:45.951" complete="100000">
    <pc:sldMkLst xmlns:pc="http://schemas.microsoft.com/office/powerpoint/2013/main/command">
      <pc:docMk/>
      <pc:sldMk cId="1658409494" sldId="282"/>
    </pc:sldMkLst>
    <p188:replyLst>
      <p188:reply id="{1C279949-65C6-4492-963F-502F75922CF3}" authorId="{161C067A-90F6-0024-551D-3D31A755DB01}" created="2022-08-20T17:35:07.971">
        <p188:txBody>
          <a:bodyPr/>
          <a:lstStyle/>
          <a:p>
            <a:r>
              <a:rPr lang="en-US"/>
              <a:t>ok</a:t>
            </a:r>
          </a:p>
        </p188:txBody>
      </p188:reply>
    </p188:replyLst>
    <p188:txBody>
      <a:bodyPr/>
      <a:lstStyle/>
      <a:p>
        <a:r>
          <a:rPr lang="en-US"/>
          <a:t>To keep things manageable, could you please respond to each comment I have put them. I will close them when I see your response.</a:t>
        </a:r>
      </a:p>
    </p188:txBody>
  </p188:cm>
</p188:cmLst>
</file>

<file path=ppt/comments/modernComment_11B_CFCD9648.xml><?xml version="1.0" encoding="utf-8"?>
<p188:cmLst xmlns:a="http://schemas.openxmlformats.org/drawingml/2006/main" xmlns:r="http://schemas.openxmlformats.org/officeDocument/2006/relationships" xmlns:p188="http://schemas.microsoft.com/office/powerpoint/2018/8/main">
  <p188:cm id="{A43F456E-748E-443D-A2BA-A0DFF419ED72}" authorId="{AAC267CB-F48B-6DB1-F27F-60EA2DAC6BBA}" created="2022-08-20T19:14:22.739">
    <pc:sldMkLst xmlns:pc="http://schemas.microsoft.com/office/powerpoint/2013/main/command">
      <pc:docMk/>
      <pc:sldMk cId="3486357064" sldId="283"/>
    </pc:sldMkLst>
    <p188:replyLst>
      <p188:reply id="{15277193-D861-471C-985D-D5B2950D1BB3}" authorId="{161C067A-90F6-0024-551D-3D31A755DB01}" created="2022-08-20T21:20:05.199">
        <p188:txBody>
          <a:bodyPr/>
          <a:lstStyle/>
          <a:p>
            <a:r>
              <a:rPr lang="en-US"/>
              <a:t>Yes, these are the new fits. Yes the details are getting smoothed over. Do we need to add more variants?</a:t>
            </a:r>
          </a:p>
        </p188:txBody>
      </p188:reply>
    </p188:replyLst>
    <p188:txBody>
      <a:bodyPr/>
      <a:lstStyle/>
      <a:p>
        <a:r>
          <a:rPr lang="en-US"/>
          <a:t>Are these the new plots/fits? They look better but we miss some details in infections and vaccination.</a:t>
        </a:r>
      </a:p>
    </p188:txBody>
  </p188:cm>
  <p188:cm id="{4658514B-D0DD-45E4-B9A6-14C2C41DF7F3}" authorId="{AAC267CB-F48B-6DB1-F27F-60EA2DAC6BBA}" created="2022-08-20T19:15:02.005">
    <pc:sldMkLst xmlns:pc="http://schemas.microsoft.com/office/powerpoint/2013/main/command">
      <pc:docMk/>
      <pc:sldMk cId="3486357064" sldId="283"/>
    </pc:sldMkLst>
    <p188:replyLst>
      <p188:reply id="{A6FE472F-2573-4787-997F-D2D9F7AEC080}" authorId="{161C067A-90F6-0024-551D-3D31A755DB01}" created="2022-08-20T21:21:06.232">
        <p188:txBody>
          <a:bodyPr/>
          <a:lstStyle/>
          <a:p>
            <a:r>
              <a:rPr lang="en-US"/>
              <a:t>Beta is actually trying to be at the maximum, I limited it to 0.5.
</a:t>
            </a:r>
          </a:p>
        </p188:txBody>
      </p188:reply>
    </p188:replyLst>
    <p188:txBody>
      <a:bodyPr/>
      <a:lstStyle/>
      <a:p>
        <a:r>
          <a:rPr lang="en-US"/>
          <a:t>The beta doesn't change much, does it?</a:t>
        </a:r>
      </a:p>
    </p188:txBody>
  </p188:cm>
  <p188:cm id="{C848DDE8-7C22-4A4A-BB7E-02AAA3C6E894}" authorId="{AAC267CB-F48B-6DB1-F27F-60EA2DAC6BBA}" created="2022-08-20T19:18:44.396">
    <pc:sldMkLst xmlns:pc="http://schemas.microsoft.com/office/powerpoint/2013/main/command">
      <pc:docMk/>
      <pc:sldMk cId="3486357064" sldId="283"/>
    </pc:sldMkLst>
    <p188:txBody>
      <a:bodyPr/>
      <a:lstStyle/>
      <a:p>
        <a:r>
          <a:rPr lang="en-US"/>
          <a:t>Just for curiosity, with the fixes you already have found, can you go back to the model where we did not split the temporal sections and see if that also improves. Remember to put alpha back as sigmoid with a t0</a:t>
        </a:r>
      </a:p>
    </p188:txBody>
  </p188:cm>
</p188:cmLst>
</file>

<file path=ppt/comments/modernComment_11F_679488AC.xml><?xml version="1.0" encoding="utf-8"?>
<p188:cmLst xmlns:a="http://schemas.openxmlformats.org/drawingml/2006/main" xmlns:r="http://schemas.openxmlformats.org/officeDocument/2006/relationships" xmlns:p188="http://schemas.microsoft.com/office/powerpoint/2018/8/main">
  <p188:cm id="{C3DF7008-F238-4066-83EB-AC469A500190}" authorId="{AAC267CB-F48B-6DB1-F27F-60EA2DAC6BBA}" status="resolved" created="2022-08-17T02:39:04.922">
    <ac:deMkLst xmlns:ac="http://schemas.microsoft.com/office/drawing/2013/main/command">
      <pc:docMk xmlns:pc="http://schemas.microsoft.com/office/powerpoint/2013/main/command"/>
      <pc:sldMk xmlns:pc="http://schemas.microsoft.com/office/powerpoint/2013/main/command" cId="1737787564" sldId="287"/>
      <ac:spMk id="47" creationId="{08CBD675-9C85-546B-D51A-BB91CA5F7AD7}"/>
    </ac:deMkLst>
    <p188:replyLst>
      <p188:reply id="{BF892384-36DF-4C28-97BA-765C16D6EE42}" authorId="{161C067A-90F6-0024-551D-3D31A755DB01}" created="2022-08-17T16:17:24.507">
        <p188:txBody>
          <a:bodyPr/>
          <a:lstStyle/>
          <a:p>
            <a:r>
              <a:rPr lang="en-US"/>
              <a:t>done</a:t>
            </a:r>
          </a:p>
        </p188:txBody>
      </p188:reply>
    </p188:replyLst>
    <p188:txBody>
      <a:bodyPr/>
      <a:lstStyle/>
      <a:p>
        <a:r>
          <a:rPr lang="en-US"/>
          <a:t>[@Arunim Bhattacharya] we have eta for reduced infection rates and also transfer between sh and S, which is confusing. How about you use \xi for transfer between isolated and normal compartments throughout? Can you change this in here and the equations next slide</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20ADF68-47DA-4680-B63C-967734442E6F}" type="datetimeFigureOut">
              <a:rPr lang="en-US" smtClean="0"/>
              <a:t>11/14/2022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3C6C56-75B7-48B1-B81F-DD11BD82C846}" type="slidenum">
              <a:rPr lang="en-US" smtClean="0"/>
              <a:t>‹#›</a:t>
            </a:fld>
            <a:endParaRPr lang="en-US"/>
          </a:p>
        </p:txBody>
      </p:sp>
    </p:spTree>
    <p:extLst>
      <p:ext uri="{BB962C8B-B14F-4D97-AF65-F5344CB8AC3E}">
        <p14:creationId xmlns:p14="http://schemas.microsoft.com/office/powerpoint/2010/main" val="8863503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3C6C56-75B7-48B1-B81F-DD11BD82C846}" type="slidenum">
              <a:rPr lang="en-US" smtClean="0"/>
              <a:t>1</a:t>
            </a:fld>
            <a:endParaRPr lang="en-US"/>
          </a:p>
        </p:txBody>
      </p:sp>
    </p:spTree>
    <p:extLst>
      <p:ext uri="{BB962C8B-B14F-4D97-AF65-F5344CB8AC3E}">
        <p14:creationId xmlns:p14="http://schemas.microsoft.com/office/powerpoint/2010/main" val="25304069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3C6C56-75B7-48B1-B81F-DD11BD82C846}" type="slidenum">
              <a:rPr lang="en-US" smtClean="0"/>
              <a:t>9</a:t>
            </a:fld>
            <a:endParaRPr lang="en-US"/>
          </a:p>
        </p:txBody>
      </p:sp>
    </p:spTree>
    <p:extLst>
      <p:ext uri="{BB962C8B-B14F-4D97-AF65-F5344CB8AC3E}">
        <p14:creationId xmlns:p14="http://schemas.microsoft.com/office/powerpoint/2010/main" val="19323795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3C6C56-75B7-48B1-B81F-DD11BD82C846}" type="slidenum">
              <a:rPr lang="en-US" smtClean="0"/>
              <a:t>18</a:t>
            </a:fld>
            <a:endParaRPr lang="en-US"/>
          </a:p>
        </p:txBody>
      </p:sp>
    </p:spTree>
    <p:extLst>
      <p:ext uri="{BB962C8B-B14F-4D97-AF65-F5344CB8AC3E}">
        <p14:creationId xmlns:p14="http://schemas.microsoft.com/office/powerpoint/2010/main" val="4525713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3C6C56-75B7-48B1-B81F-DD11BD82C846}" type="slidenum">
              <a:rPr lang="en-US" smtClean="0"/>
              <a:t>35</a:t>
            </a:fld>
            <a:endParaRPr lang="en-US"/>
          </a:p>
        </p:txBody>
      </p:sp>
    </p:spTree>
    <p:extLst>
      <p:ext uri="{BB962C8B-B14F-4D97-AF65-F5344CB8AC3E}">
        <p14:creationId xmlns:p14="http://schemas.microsoft.com/office/powerpoint/2010/main" val="36808124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CB6C0C-7B77-7192-3F51-5CE55BDF1B4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9CFEEAA-C257-B4EC-2448-EBE1F5591E9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B4B07CC-C800-E404-6472-C8C771D8E0E5}"/>
              </a:ext>
            </a:extLst>
          </p:cNvPr>
          <p:cNvSpPr>
            <a:spLocks noGrp="1"/>
          </p:cNvSpPr>
          <p:nvPr>
            <p:ph type="dt" sz="half" idx="10"/>
          </p:nvPr>
        </p:nvSpPr>
        <p:spPr/>
        <p:txBody>
          <a:bodyPr/>
          <a:lstStyle/>
          <a:p>
            <a:fld id="{87905044-17DE-4859-8B55-E28FE96061EC}" type="datetimeFigureOut">
              <a:rPr lang="en-US" smtClean="0"/>
              <a:t>11/14/2022</a:t>
            </a:fld>
            <a:endParaRPr lang="en-US"/>
          </a:p>
        </p:txBody>
      </p:sp>
      <p:sp>
        <p:nvSpPr>
          <p:cNvPr id="5" name="Footer Placeholder 4">
            <a:extLst>
              <a:ext uri="{FF2B5EF4-FFF2-40B4-BE49-F238E27FC236}">
                <a16:creationId xmlns:a16="http://schemas.microsoft.com/office/drawing/2014/main" id="{9DF90750-456D-540D-DCA3-D82DD93426D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3AFD83-4B0D-11F5-2235-3A680590EE97}"/>
              </a:ext>
            </a:extLst>
          </p:cNvPr>
          <p:cNvSpPr>
            <a:spLocks noGrp="1"/>
          </p:cNvSpPr>
          <p:nvPr>
            <p:ph type="sldNum" sz="quarter" idx="12"/>
          </p:nvPr>
        </p:nvSpPr>
        <p:spPr/>
        <p:txBody>
          <a:bodyPr/>
          <a:lstStyle/>
          <a:p>
            <a:fld id="{0F07EA7A-E018-42B3-9108-63BE068EC668}" type="slidenum">
              <a:rPr lang="en-US" smtClean="0"/>
              <a:t>‹#›</a:t>
            </a:fld>
            <a:endParaRPr lang="en-US"/>
          </a:p>
        </p:txBody>
      </p:sp>
    </p:spTree>
    <p:extLst>
      <p:ext uri="{BB962C8B-B14F-4D97-AF65-F5344CB8AC3E}">
        <p14:creationId xmlns:p14="http://schemas.microsoft.com/office/powerpoint/2010/main" val="20771784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78C659-0A1C-5635-317D-4F5A02E7DBD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7C3E848-1937-1AFB-E195-06A1016315E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797B69D-531D-C7DE-B34F-718DEFA6E7E2}"/>
              </a:ext>
            </a:extLst>
          </p:cNvPr>
          <p:cNvSpPr>
            <a:spLocks noGrp="1"/>
          </p:cNvSpPr>
          <p:nvPr>
            <p:ph type="dt" sz="half" idx="10"/>
          </p:nvPr>
        </p:nvSpPr>
        <p:spPr/>
        <p:txBody>
          <a:bodyPr/>
          <a:lstStyle/>
          <a:p>
            <a:fld id="{87905044-17DE-4859-8B55-E28FE96061EC}" type="datetimeFigureOut">
              <a:rPr lang="en-US" smtClean="0"/>
              <a:t>11/14/2022</a:t>
            </a:fld>
            <a:endParaRPr lang="en-US"/>
          </a:p>
        </p:txBody>
      </p:sp>
      <p:sp>
        <p:nvSpPr>
          <p:cNvPr id="5" name="Footer Placeholder 4">
            <a:extLst>
              <a:ext uri="{FF2B5EF4-FFF2-40B4-BE49-F238E27FC236}">
                <a16:creationId xmlns:a16="http://schemas.microsoft.com/office/drawing/2014/main" id="{3CCEB9FE-B070-7671-5178-41F97D3761F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03405D-B332-FD18-ECA0-797D5D45C2B7}"/>
              </a:ext>
            </a:extLst>
          </p:cNvPr>
          <p:cNvSpPr>
            <a:spLocks noGrp="1"/>
          </p:cNvSpPr>
          <p:nvPr>
            <p:ph type="sldNum" sz="quarter" idx="12"/>
          </p:nvPr>
        </p:nvSpPr>
        <p:spPr/>
        <p:txBody>
          <a:bodyPr/>
          <a:lstStyle/>
          <a:p>
            <a:fld id="{0F07EA7A-E018-42B3-9108-63BE068EC668}" type="slidenum">
              <a:rPr lang="en-US" smtClean="0"/>
              <a:t>‹#›</a:t>
            </a:fld>
            <a:endParaRPr lang="en-US"/>
          </a:p>
        </p:txBody>
      </p:sp>
    </p:spTree>
    <p:extLst>
      <p:ext uri="{BB962C8B-B14F-4D97-AF65-F5344CB8AC3E}">
        <p14:creationId xmlns:p14="http://schemas.microsoft.com/office/powerpoint/2010/main" val="28587926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AB3940E-537F-B00D-EC80-9CA593504FB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C42577A-23FC-3C31-99DD-BC1DE54B6EF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5860D96-5B47-2C40-352F-41AF670B78AB}"/>
              </a:ext>
            </a:extLst>
          </p:cNvPr>
          <p:cNvSpPr>
            <a:spLocks noGrp="1"/>
          </p:cNvSpPr>
          <p:nvPr>
            <p:ph type="dt" sz="half" idx="10"/>
          </p:nvPr>
        </p:nvSpPr>
        <p:spPr/>
        <p:txBody>
          <a:bodyPr/>
          <a:lstStyle/>
          <a:p>
            <a:fld id="{87905044-17DE-4859-8B55-E28FE96061EC}" type="datetimeFigureOut">
              <a:rPr lang="en-US" smtClean="0"/>
              <a:t>11/14/2022</a:t>
            </a:fld>
            <a:endParaRPr lang="en-US"/>
          </a:p>
        </p:txBody>
      </p:sp>
      <p:sp>
        <p:nvSpPr>
          <p:cNvPr id="5" name="Footer Placeholder 4">
            <a:extLst>
              <a:ext uri="{FF2B5EF4-FFF2-40B4-BE49-F238E27FC236}">
                <a16:creationId xmlns:a16="http://schemas.microsoft.com/office/drawing/2014/main" id="{B12359A0-06A1-A0C0-DD12-A5E3401347B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0BFEBCE-4E1D-BB81-0050-6FCB8C441FDC}"/>
              </a:ext>
            </a:extLst>
          </p:cNvPr>
          <p:cNvSpPr>
            <a:spLocks noGrp="1"/>
          </p:cNvSpPr>
          <p:nvPr>
            <p:ph type="sldNum" sz="quarter" idx="12"/>
          </p:nvPr>
        </p:nvSpPr>
        <p:spPr/>
        <p:txBody>
          <a:bodyPr/>
          <a:lstStyle/>
          <a:p>
            <a:fld id="{0F07EA7A-E018-42B3-9108-63BE068EC668}" type="slidenum">
              <a:rPr lang="en-US" smtClean="0"/>
              <a:t>‹#›</a:t>
            </a:fld>
            <a:endParaRPr lang="en-US"/>
          </a:p>
        </p:txBody>
      </p:sp>
    </p:spTree>
    <p:extLst>
      <p:ext uri="{BB962C8B-B14F-4D97-AF65-F5344CB8AC3E}">
        <p14:creationId xmlns:p14="http://schemas.microsoft.com/office/powerpoint/2010/main" val="2984028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6AA4A-7658-2206-7AA9-21CC3A6EF88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008E39C-9D98-B29A-D055-7AAF40B0A46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84CABA3-0DE3-C828-AF30-9407D5F40FAD}"/>
              </a:ext>
            </a:extLst>
          </p:cNvPr>
          <p:cNvSpPr>
            <a:spLocks noGrp="1"/>
          </p:cNvSpPr>
          <p:nvPr>
            <p:ph type="dt" sz="half" idx="10"/>
          </p:nvPr>
        </p:nvSpPr>
        <p:spPr/>
        <p:txBody>
          <a:bodyPr/>
          <a:lstStyle/>
          <a:p>
            <a:fld id="{87905044-17DE-4859-8B55-E28FE96061EC}" type="datetimeFigureOut">
              <a:rPr lang="en-US" smtClean="0"/>
              <a:t>11/14/2022</a:t>
            </a:fld>
            <a:endParaRPr lang="en-US"/>
          </a:p>
        </p:txBody>
      </p:sp>
      <p:sp>
        <p:nvSpPr>
          <p:cNvPr id="5" name="Footer Placeholder 4">
            <a:extLst>
              <a:ext uri="{FF2B5EF4-FFF2-40B4-BE49-F238E27FC236}">
                <a16:creationId xmlns:a16="http://schemas.microsoft.com/office/drawing/2014/main" id="{44AFBFF1-A43E-AF74-8505-D3E553AA1E0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A61CCC5-3776-A704-DEE4-4AE27570A331}"/>
              </a:ext>
            </a:extLst>
          </p:cNvPr>
          <p:cNvSpPr>
            <a:spLocks noGrp="1"/>
          </p:cNvSpPr>
          <p:nvPr>
            <p:ph type="sldNum" sz="quarter" idx="12"/>
          </p:nvPr>
        </p:nvSpPr>
        <p:spPr/>
        <p:txBody>
          <a:bodyPr/>
          <a:lstStyle/>
          <a:p>
            <a:fld id="{0F07EA7A-E018-42B3-9108-63BE068EC668}" type="slidenum">
              <a:rPr lang="en-US" smtClean="0"/>
              <a:t>‹#›</a:t>
            </a:fld>
            <a:endParaRPr lang="en-US"/>
          </a:p>
        </p:txBody>
      </p:sp>
    </p:spTree>
    <p:extLst>
      <p:ext uri="{BB962C8B-B14F-4D97-AF65-F5344CB8AC3E}">
        <p14:creationId xmlns:p14="http://schemas.microsoft.com/office/powerpoint/2010/main" val="17285004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B41BD2-872E-8943-4012-F3749FFB938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41C2A32-0965-5DFC-0187-3933885BA86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4FE349B-B208-4B2A-6AC9-9C2B8421B2E0}"/>
              </a:ext>
            </a:extLst>
          </p:cNvPr>
          <p:cNvSpPr>
            <a:spLocks noGrp="1"/>
          </p:cNvSpPr>
          <p:nvPr>
            <p:ph type="dt" sz="half" idx="10"/>
          </p:nvPr>
        </p:nvSpPr>
        <p:spPr/>
        <p:txBody>
          <a:bodyPr/>
          <a:lstStyle/>
          <a:p>
            <a:fld id="{87905044-17DE-4859-8B55-E28FE96061EC}" type="datetimeFigureOut">
              <a:rPr lang="en-US" smtClean="0"/>
              <a:t>11/14/2022</a:t>
            </a:fld>
            <a:endParaRPr lang="en-US"/>
          </a:p>
        </p:txBody>
      </p:sp>
      <p:sp>
        <p:nvSpPr>
          <p:cNvPr id="5" name="Footer Placeholder 4">
            <a:extLst>
              <a:ext uri="{FF2B5EF4-FFF2-40B4-BE49-F238E27FC236}">
                <a16:creationId xmlns:a16="http://schemas.microsoft.com/office/drawing/2014/main" id="{89A75B93-986F-6883-14FB-AB519BD623F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F7DEF64-993E-1F6C-E44B-562846BEF2B6}"/>
              </a:ext>
            </a:extLst>
          </p:cNvPr>
          <p:cNvSpPr>
            <a:spLocks noGrp="1"/>
          </p:cNvSpPr>
          <p:nvPr>
            <p:ph type="sldNum" sz="quarter" idx="12"/>
          </p:nvPr>
        </p:nvSpPr>
        <p:spPr/>
        <p:txBody>
          <a:bodyPr/>
          <a:lstStyle/>
          <a:p>
            <a:fld id="{0F07EA7A-E018-42B3-9108-63BE068EC668}" type="slidenum">
              <a:rPr lang="en-US" smtClean="0"/>
              <a:t>‹#›</a:t>
            </a:fld>
            <a:endParaRPr lang="en-US"/>
          </a:p>
        </p:txBody>
      </p:sp>
    </p:spTree>
    <p:extLst>
      <p:ext uri="{BB962C8B-B14F-4D97-AF65-F5344CB8AC3E}">
        <p14:creationId xmlns:p14="http://schemas.microsoft.com/office/powerpoint/2010/main" val="42671510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339421-67EF-BE71-2427-2A8BCDFD346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AD18C46-2FC5-1D61-2F52-A928097BB0E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A74F984-9C85-038A-9D98-709B4FFDE06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529374B-653C-AA55-3AC2-4672FB170E32}"/>
              </a:ext>
            </a:extLst>
          </p:cNvPr>
          <p:cNvSpPr>
            <a:spLocks noGrp="1"/>
          </p:cNvSpPr>
          <p:nvPr>
            <p:ph type="dt" sz="half" idx="10"/>
          </p:nvPr>
        </p:nvSpPr>
        <p:spPr/>
        <p:txBody>
          <a:bodyPr/>
          <a:lstStyle/>
          <a:p>
            <a:fld id="{87905044-17DE-4859-8B55-E28FE96061EC}" type="datetimeFigureOut">
              <a:rPr lang="en-US" smtClean="0"/>
              <a:t>11/14/2022</a:t>
            </a:fld>
            <a:endParaRPr lang="en-US"/>
          </a:p>
        </p:txBody>
      </p:sp>
      <p:sp>
        <p:nvSpPr>
          <p:cNvPr id="6" name="Footer Placeholder 5">
            <a:extLst>
              <a:ext uri="{FF2B5EF4-FFF2-40B4-BE49-F238E27FC236}">
                <a16:creationId xmlns:a16="http://schemas.microsoft.com/office/drawing/2014/main" id="{82FA3FD0-8916-4BCC-88EA-A79BF5CA111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3439323-6084-8754-4B41-E104EA3F4CE7}"/>
              </a:ext>
            </a:extLst>
          </p:cNvPr>
          <p:cNvSpPr>
            <a:spLocks noGrp="1"/>
          </p:cNvSpPr>
          <p:nvPr>
            <p:ph type="sldNum" sz="quarter" idx="12"/>
          </p:nvPr>
        </p:nvSpPr>
        <p:spPr/>
        <p:txBody>
          <a:bodyPr/>
          <a:lstStyle/>
          <a:p>
            <a:fld id="{0F07EA7A-E018-42B3-9108-63BE068EC668}" type="slidenum">
              <a:rPr lang="en-US" smtClean="0"/>
              <a:t>‹#›</a:t>
            </a:fld>
            <a:endParaRPr lang="en-US"/>
          </a:p>
        </p:txBody>
      </p:sp>
    </p:spTree>
    <p:extLst>
      <p:ext uri="{BB962C8B-B14F-4D97-AF65-F5344CB8AC3E}">
        <p14:creationId xmlns:p14="http://schemas.microsoft.com/office/powerpoint/2010/main" val="11573874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EBEF5D-19A2-72D2-143E-EAC7881BB5D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DCCD39F-DD52-58B1-27B3-87FABFC0EF1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ABF0608-9E0E-2A8E-219F-71E994C0A2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F2BE6E5-E8F9-0F76-B924-D93D41D19A7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C6D1205-976B-70C0-4BCA-BD091F294B3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EC470AE-7CEB-F448-9312-EC21AB7918D3}"/>
              </a:ext>
            </a:extLst>
          </p:cNvPr>
          <p:cNvSpPr>
            <a:spLocks noGrp="1"/>
          </p:cNvSpPr>
          <p:nvPr>
            <p:ph type="dt" sz="half" idx="10"/>
          </p:nvPr>
        </p:nvSpPr>
        <p:spPr/>
        <p:txBody>
          <a:bodyPr/>
          <a:lstStyle/>
          <a:p>
            <a:fld id="{87905044-17DE-4859-8B55-E28FE96061EC}" type="datetimeFigureOut">
              <a:rPr lang="en-US" smtClean="0"/>
              <a:t>11/14/2022</a:t>
            </a:fld>
            <a:endParaRPr lang="en-US"/>
          </a:p>
        </p:txBody>
      </p:sp>
      <p:sp>
        <p:nvSpPr>
          <p:cNvPr id="8" name="Footer Placeholder 7">
            <a:extLst>
              <a:ext uri="{FF2B5EF4-FFF2-40B4-BE49-F238E27FC236}">
                <a16:creationId xmlns:a16="http://schemas.microsoft.com/office/drawing/2014/main" id="{A4CC9824-C301-F1EF-E4B4-6F96BB032A1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5E67926-53A2-F708-9AD1-4269EEB4D77C}"/>
              </a:ext>
            </a:extLst>
          </p:cNvPr>
          <p:cNvSpPr>
            <a:spLocks noGrp="1"/>
          </p:cNvSpPr>
          <p:nvPr>
            <p:ph type="sldNum" sz="quarter" idx="12"/>
          </p:nvPr>
        </p:nvSpPr>
        <p:spPr/>
        <p:txBody>
          <a:bodyPr/>
          <a:lstStyle/>
          <a:p>
            <a:fld id="{0F07EA7A-E018-42B3-9108-63BE068EC668}" type="slidenum">
              <a:rPr lang="en-US" smtClean="0"/>
              <a:t>‹#›</a:t>
            </a:fld>
            <a:endParaRPr lang="en-US"/>
          </a:p>
        </p:txBody>
      </p:sp>
    </p:spTree>
    <p:extLst>
      <p:ext uri="{BB962C8B-B14F-4D97-AF65-F5344CB8AC3E}">
        <p14:creationId xmlns:p14="http://schemas.microsoft.com/office/powerpoint/2010/main" val="38670561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24CF43-0D05-BF66-564C-D4C5129E5D4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018D605-3E1A-73EB-8DB4-86A2721BC4BD}"/>
              </a:ext>
            </a:extLst>
          </p:cNvPr>
          <p:cNvSpPr>
            <a:spLocks noGrp="1"/>
          </p:cNvSpPr>
          <p:nvPr>
            <p:ph type="dt" sz="half" idx="10"/>
          </p:nvPr>
        </p:nvSpPr>
        <p:spPr/>
        <p:txBody>
          <a:bodyPr/>
          <a:lstStyle/>
          <a:p>
            <a:fld id="{87905044-17DE-4859-8B55-E28FE96061EC}" type="datetimeFigureOut">
              <a:rPr lang="en-US" smtClean="0"/>
              <a:t>11/14/2022</a:t>
            </a:fld>
            <a:endParaRPr lang="en-US"/>
          </a:p>
        </p:txBody>
      </p:sp>
      <p:sp>
        <p:nvSpPr>
          <p:cNvPr id="4" name="Footer Placeholder 3">
            <a:extLst>
              <a:ext uri="{FF2B5EF4-FFF2-40B4-BE49-F238E27FC236}">
                <a16:creationId xmlns:a16="http://schemas.microsoft.com/office/drawing/2014/main" id="{88765B8A-EBA4-9552-4D17-B20385BAD31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A473755-F3B6-745D-3271-0A5E120FA163}"/>
              </a:ext>
            </a:extLst>
          </p:cNvPr>
          <p:cNvSpPr>
            <a:spLocks noGrp="1"/>
          </p:cNvSpPr>
          <p:nvPr>
            <p:ph type="sldNum" sz="quarter" idx="12"/>
          </p:nvPr>
        </p:nvSpPr>
        <p:spPr/>
        <p:txBody>
          <a:bodyPr/>
          <a:lstStyle/>
          <a:p>
            <a:fld id="{0F07EA7A-E018-42B3-9108-63BE068EC668}" type="slidenum">
              <a:rPr lang="en-US" smtClean="0"/>
              <a:t>‹#›</a:t>
            </a:fld>
            <a:endParaRPr lang="en-US"/>
          </a:p>
        </p:txBody>
      </p:sp>
    </p:spTree>
    <p:extLst>
      <p:ext uri="{BB962C8B-B14F-4D97-AF65-F5344CB8AC3E}">
        <p14:creationId xmlns:p14="http://schemas.microsoft.com/office/powerpoint/2010/main" val="25342056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3151548-9716-86B3-D560-D8EABEE1804C}"/>
              </a:ext>
            </a:extLst>
          </p:cNvPr>
          <p:cNvSpPr>
            <a:spLocks noGrp="1"/>
          </p:cNvSpPr>
          <p:nvPr>
            <p:ph type="dt" sz="half" idx="10"/>
          </p:nvPr>
        </p:nvSpPr>
        <p:spPr/>
        <p:txBody>
          <a:bodyPr/>
          <a:lstStyle/>
          <a:p>
            <a:fld id="{87905044-17DE-4859-8B55-E28FE96061EC}" type="datetimeFigureOut">
              <a:rPr lang="en-US" smtClean="0"/>
              <a:t>11/14/2022</a:t>
            </a:fld>
            <a:endParaRPr lang="en-US"/>
          </a:p>
        </p:txBody>
      </p:sp>
      <p:sp>
        <p:nvSpPr>
          <p:cNvPr id="3" name="Footer Placeholder 2">
            <a:extLst>
              <a:ext uri="{FF2B5EF4-FFF2-40B4-BE49-F238E27FC236}">
                <a16:creationId xmlns:a16="http://schemas.microsoft.com/office/drawing/2014/main" id="{23B22B16-AD87-7E22-A5D2-24209CDB1E2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E8D0FA4-FE92-1242-F397-C866C42BD97B}"/>
              </a:ext>
            </a:extLst>
          </p:cNvPr>
          <p:cNvSpPr>
            <a:spLocks noGrp="1"/>
          </p:cNvSpPr>
          <p:nvPr>
            <p:ph type="sldNum" sz="quarter" idx="12"/>
          </p:nvPr>
        </p:nvSpPr>
        <p:spPr/>
        <p:txBody>
          <a:bodyPr/>
          <a:lstStyle/>
          <a:p>
            <a:fld id="{0F07EA7A-E018-42B3-9108-63BE068EC668}" type="slidenum">
              <a:rPr lang="en-US" smtClean="0"/>
              <a:t>‹#›</a:t>
            </a:fld>
            <a:endParaRPr lang="en-US"/>
          </a:p>
        </p:txBody>
      </p:sp>
    </p:spTree>
    <p:extLst>
      <p:ext uri="{BB962C8B-B14F-4D97-AF65-F5344CB8AC3E}">
        <p14:creationId xmlns:p14="http://schemas.microsoft.com/office/powerpoint/2010/main" val="39680182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02A0CB-FE35-4C3F-A1BA-E888D6E1C67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30D2094-81B0-88AE-8E83-658C7B14999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630C7F0-3EC6-4AA8-2066-C63D70FF6A0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FAAA862-1192-D695-A40F-924F6BE0E5D4}"/>
              </a:ext>
            </a:extLst>
          </p:cNvPr>
          <p:cNvSpPr>
            <a:spLocks noGrp="1"/>
          </p:cNvSpPr>
          <p:nvPr>
            <p:ph type="dt" sz="half" idx="10"/>
          </p:nvPr>
        </p:nvSpPr>
        <p:spPr/>
        <p:txBody>
          <a:bodyPr/>
          <a:lstStyle/>
          <a:p>
            <a:fld id="{87905044-17DE-4859-8B55-E28FE96061EC}" type="datetimeFigureOut">
              <a:rPr lang="en-US" smtClean="0"/>
              <a:t>11/14/2022</a:t>
            </a:fld>
            <a:endParaRPr lang="en-US"/>
          </a:p>
        </p:txBody>
      </p:sp>
      <p:sp>
        <p:nvSpPr>
          <p:cNvPr id="6" name="Footer Placeholder 5">
            <a:extLst>
              <a:ext uri="{FF2B5EF4-FFF2-40B4-BE49-F238E27FC236}">
                <a16:creationId xmlns:a16="http://schemas.microsoft.com/office/drawing/2014/main" id="{E73BE61D-94F7-0946-9A72-F13D63E1A12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97CDBC9-38BE-A156-FE31-588A04C2AE8D}"/>
              </a:ext>
            </a:extLst>
          </p:cNvPr>
          <p:cNvSpPr>
            <a:spLocks noGrp="1"/>
          </p:cNvSpPr>
          <p:nvPr>
            <p:ph type="sldNum" sz="quarter" idx="12"/>
          </p:nvPr>
        </p:nvSpPr>
        <p:spPr/>
        <p:txBody>
          <a:bodyPr/>
          <a:lstStyle/>
          <a:p>
            <a:fld id="{0F07EA7A-E018-42B3-9108-63BE068EC668}" type="slidenum">
              <a:rPr lang="en-US" smtClean="0"/>
              <a:t>‹#›</a:t>
            </a:fld>
            <a:endParaRPr lang="en-US"/>
          </a:p>
        </p:txBody>
      </p:sp>
    </p:spTree>
    <p:extLst>
      <p:ext uri="{BB962C8B-B14F-4D97-AF65-F5344CB8AC3E}">
        <p14:creationId xmlns:p14="http://schemas.microsoft.com/office/powerpoint/2010/main" val="28912442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2667CF-4EF1-D3E8-B824-E44347BF9D2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8562D54-EBEA-4931-D081-ED7AC7581F8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93023E6-AEEF-4228-75DD-E5D49978BB3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14694AF-5429-BE1C-DB5A-763583EC430E}"/>
              </a:ext>
            </a:extLst>
          </p:cNvPr>
          <p:cNvSpPr>
            <a:spLocks noGrp="1"/>
          </p:cNvSpPr>
          <p:nvPr>
            <p:ph type="dt" sz="half" idx="10"/>
          </p:nvPr>
        </p:nvSpPr>
        <p:spPr/>
        <p:txBody>
          <a:bodyPr/>
          <a:lstStyle/>
          <a:p>
            <a:fld id="{87905044-17DE-4859-8B55-E28FE96061EC}" type="datetimeFigureOut">
              <a:rPr lang="en-US" smtClean="0"/>
              <a:t>11/14/2022</a:t>
            </a:fld>
            <a:endParaRPr lang="en-US"/>
          </a:p>
        </p:txBody>
      </p:sp>
      <p:sp>
        <p:nvSpPr>
          <p:cNvPr id="6" name="Footer Placeholder 5">
            <a:extLst>
              <a:ext uri="{FF2B5EF4-FFF2-40B4-BE49-F238E27FC236}">
                <a16:creationId xmlns:a16="http://schemas.microsoft.com/office/drawing/2014/main" id="{01E2EACA-2794-C812-DD8D-F8D2F40B6F5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15D14FC-EC2F-7831-2EF4-2B29977C696E}"/>
              </a:ext>
            </a:extLst>
          </p:cNvPr>
          <p:cNvSpPr>
            <a:spLocks noGrp="1"/>
          </p:cNvSpPr>
          <p:nvPr>
            <p:ph type="sldNum" sz="quarter" idx="12"/>
          </p:nvPr>
        </p:nvSpPr>
        <p:spPr/>
        <p:txBody>
          <a:bodyPr/>
          <a:lstStyle/>
          <a:p>
            <a:fld id="{0F07EA7A-E018-42B3-9108-63BE068EC668}" type="slidenum">
              <a:rPr lang="en-US" smtClean="0"/>
              <a:t>‹#›</a:t>
            </a:fld>
            <a:endParaRPr lang="en-US"/>
          </a:p>
        </p:txBody>
      </p:sp>
    </p:spTree>
    <p:extLst>
      <p:ext uri="{BB962C8B-B14F-4D97-AF65-F5344CB8AC3E}">
        <p14:creationId xmlns:p14="http://schemas.microsoft.com/office/powerpoint/2010/main" val="6990342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C086AE9-C450-8FF7-DA77-44BE23C2082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1D3916F-05FF-A209-E75A-79FB47ACF68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832486-8B87-8FEC-E4C1-C7D6DF6FF6A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7905044-17DE-4859-8B55-E28FE96061EC}" type="datetimeFigureOut">
              <a:rPr lang="en-US" smtClean="0"/>
              <a:t>11/14/2022</a:t>
            </a:fld>
            <a:endParaRPr lang="en-US"/>
          </a:p>
        </p:txBody>
      </p:sp>
      <p:sp>
        <p:nvSpPr>
          <p:cNvPr id="5" name="Footer Placeholder 4">
            <a:extLst>
              <a:ext uri="{FF2B5EF4-FFF2-40B4-BE49-F238E27FC236}">
                <a16:creationId xmlns:a16="http://schemas.microsoft.com/office/drawing/2014/main" id="{61E9B300-F789-20DB-72BA-CA6F6E613B3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2068752-AC61-2A30-99C9-A4E87D872AA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F07EA7A-E018-42B3-9108-63BE068EC668}" type="slidenum">
              <a:rPr lang="en-US" smtClean="0"/>
              <a:t>‹#›</a:t>
            </a:fld>
            <a:endParaRPr lang="en-US"/>
          </a:p>
        </p:txBody>
      </p:sp>
    </p:spTree>
    <p:extLst>
      <p:ext uri="{BB962C8B-B14F-4D97-AF65-F5344CB8AC3E}">
        <p14:creationId xmlns:p14="http://schemas.microsoft.com/office/powerpoint/2010/main" val="30566447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3" Type="http://schemas.openxmlformats.org/officeDocument/2006/relationships/image" Target="../media/image10.png"/><Relationship Id="rId18" Type="http://schemas.openxmlformats.org/officeDocument/2006/relationships/image" Target="../media/image15.png"/><Relationship Id="rId26" Type="http://schemas.openxmlformats.org/officeDocument/2006/relationships/image" Target="../media/image23.png"/><Relationship Id="rId39" Type="http://schemas.openxmlformats.org/officeDocument/2006/relationships/image" Target="../media/image36.png"/><Relationship Id="rId21" Type="http://schemas.openxmlformats.org/officeDocument/2006/relationships/image" Target="../media/image18.png"/><Relationship Id="rId34" Type="http://schemas.openxmlformats.org/officeDocument/2006/relationships/image" Target="../media/image31.png"/><Relationship Id="rId42" Type="http://schemas.openxmlformats.org/officeDocument/2006/relationships/image" Target="../media/image39.png"/><Relationship Id="rId47" Type="http://schemas.openxmlformats.org/officeDocument/2006/relationships/image" Target="../media/image44.png"/><Relationship Id="rId7" Type="http://schemas.openxmlformats.org/officeDocument/2006/relationships/image" Target="../media/image4.png"/><Relationship Id="rId2" Type="http://schemas.openxmlformats.org/officeDocument/2006/relationships/notesSlide" Target="../notesSlides/notesSlide1.xml"/><Relationship Id="rId16" Type="http://schemas.openxmlformats.org/officeDocument/2006/relationships/image" Target="../media/image13.png"/><Relationship Id="rId29" Type="http://schemas.openxmlformats.org/officeDocument/2006/relationships/image" Target="../media/image26.png"/><Relationship Id="rId11" Type="http://schemas.openxmlformats.org/officeDocument/2006/relationships/image" Target="../media/image8.png"/><Relationship Id="rId24" Type="http://schemas.openxmlformats.org/officeDocument/2006/relationships/image" Target="../media/image21.png"/><Relationship Id="rId32" Type="http://schemas.openxmlformats.org/officeDocument/2006/relationships/image" Target="../media/image29.png"/><Relationship Id="rId37" Type="http://schemas.openxmlformats.org/officeDocument/2006/relationships/image" Target="../media/image34.png"/><Relationship Id="rId40" Type="http://schemas.openxmlformats.org/officeDocument/2006/relationships/image" Target="../media/image37.png"/><Relationship Id="rId45" Type="http://schemas.openxmlformats.org/officeDocument/2006/relationships/image" Target="../media/image42.png"/><Relationship Id="rId5" Type="http://schemas.openxmlformats.org/officeDocument/2006/relationships/image" Target="../media/image2.png"/><Relationship Id="rId15" Type="http://schemas.openxmlformats.org/officeDocument/2006/relationships/image" Target="../media/image12.png"/><Relationship Id="rId23" Type="http://schemas.openxmlformats.org/officeDocument/2006/relationships/image" Target="../media/image20.png"/><Relationship Id="rId28" Type="http://schemas.openxmlformats.org/officeDocument/2006/relationships/image" Target="../media/image25.png"/><Relationship Id="rId36" Type="http://schemas.openxmlformats.org/officeDocument/2006/relationships/image" Target="../media/image33.png"/><Relationship Id="rId49" Type="http://schemas.openxmlformats.org/officeDocument/2006/relationships/image" Target="../media/image46.png"/><Relationship Id="rId10" Type="http://schemas.openxmlformats.org/officeDocument/2006/relationships/image" Target="../media/image7.png"/><Relationship Id="rId19" Type="http://schemas.openxmlformats.org/officeDocument/2006/relationships/image" Target="../media/image16.png"/><Relationship Id="rId31" Type="http://schemas.openxmlformats.org/officeDocument/2006/relationships/image" Target="../media/image28.png"/><Relationship Id="rId44" Type="http://schemas.openxmlformats.org/officeDocument/2006/relationships/image" Target="../media/image41.png"/><Relationship Id="rId4" Type="http://schemas.openxmlformats.org/officeDocument/2006/relationships/image" Target="../media/image1.png"/><Relationship Id="rId9" Type="http://schemas.openxmlformats.org/officeDocument/2006/relationships/image" Target="../media/image6.png"/><Relationship Id="rId14" Type="http://schemas.openxmlformats.org/officeDocument/2006/relationships/image" Target="../media/image11.png"/><Relationship Id="rId22" Type="http://schemas.openxmlformats.org/officeDocument/2006/relationships/image" Target="../media/image19.png"/><Relationship Id="rId27" Type="http://schemas.openxmlformats.org/officeDocument/2006/relationships/image" Target="../media/image24.png"/><Relationship Id="rId30" Type="http://schemas.openxmlformats.org/officeDocument/2006/relationships/image" Target="../media/image27.png"/><Relationship Id="rId35" Type="http://schemas.openxmlformats.org/officeDocument/2006/relationships/image" Target="../media/image32.png"/><Relationship Id="rId43" Type="http://schemas.openxmlformats.org/officeDocument/2006/relationships/image" Target="../media/image40.png"/><Relationship Id="rId48" Type="http://schemas.openxmlformats.org/officeDocument/2006/relationships/image" Target="../media/image45.png"/><Relationship Id="rId8" Type="http://schemas.openxmlformats.org/officeDocument/2006/relationships/image" Target="../media/image5.png"/><Relationship Id="rId3" Type="http://schemas.microsoft.com/office/2018/10/relationships/comments" Target="../comments/modernComment_102_AE57D800.xml"/><Relationship Id="rId12" Type="http://schemas.openxmlformats.org/officeDocument/2006/relationships/image" Target="../media/image9.png"/><Relationship Id="rId17" Type="http://schemas.openxmlformats.org/officeDocument/2006/relationships/image" Target="../media/image14.png"/><Relationship Id="rId25" Type="http://schemas.openxmlformats.org/officeDocument/2006/relationships/image" Target="../media/image22.png"/><Relationship Id="rId33" Type="http://schemas.openxmlformats.org/officeDocument/2006/relationships/image" Target="../media/image30.png"/><Relationship Id="rId38" Type="http://schemas.openxmlformats.org/officeDocument/2006/relationships/image" Target="../media/image35.png"/><Relationship Id="rId46" Type="http://schemas.openxmlformats.org/officeDocument/2006/relationships/image" Target="../media/image43.png"/><Relationship Id="rId20" Type="http://schemas.openxmlformats.org/officeDocument/2006/relationships/image" Target="../media/image17.png"/><Relationship Id="rId41"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83.png"/><Relationship Id="rId2" Type="http://schemas.microsoft.com/office/2018/10/relationships/comments" Target="../comments/modernComment_11B_CFCD9648.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86.png"/><Relationship Id="rId2" Type="http://schemas.microsoft.com/office/2018/10/relationships/comments" Target="../comments/modernComment_11A_62D95216.xml"/><Relationship Id="rId1" Type="http://schemas.openxmlformats.org/officeDocument/2006/relationships/slideLayout" Target="../slideLayouts/slideLayout7.xml"/><Relationship Id="rId5" Type="http://schemas.openxmlformats.org/officeDocument/2006/relationships/image" Target="../media/image780.png"/><Relationship Id="rId4" Type="http://schemas.openxmlformats.org/officeDocument/2006/relationships/image" Target="../media/image770.png"/></Relationships>
</file>

<file path=ppt/slides/_rels/slide18.xml.rels><?xml version="1.0" encoding="UTF-8" standalone="yes"?>
<Relationships xmlns="http://schemas.openxmlformats.org/package/2006/relationships"><Relationship Id="rId3" Type="http://schemas.microsoft.com/office/2018/10/relationships/comments" Target="../comments/modernComment_118_BBCE0237.xml"/><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87.png"/></Relationships>
</file>

<file path=ppt/slides/_rels/slide19.xml.rels><?xml version="1.0" encoding="UTF-8" standalone="yes"?>
<Relationships xmlns="http://schemas.openxmlformats.org/package/2006/relationships"><Relationship Id="rId3" Type="http://schemas.openxmlformats.org/officeDocument/2006/relationships/image" Target="../media/image88.png"/><Relationship Id="rId2" Type="http://schemas.microsoft.com/office/2018/10/relationships/comments" Target="../comments/modernComment_119_D1373BA1.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8" Type="http://schemas.openxmlformats.org/officeDocument/2006/relationships/tags" Target="../tags/tag17.xml"/><Relationship Id="rId13" Type="http://schemas.openxmlformats.org/officeDocument/2006/relationships/image" Target="../media/image48.png"/><Relationship Id="rId18" Type="http://schemas.openxmlformats.org/officeDocument/2006/relationships/image" Target="../media/image53.svg"/><Relationship Id="rId3" Type="http://schemas.openxmlformats.org/officeDocument/2006/relationships/tags" Target="../tags/tag12.xml"/><Relationship Id="rId21" Type="http://schemas.openxmlformats.org/officeDocument/2006/relationships/image" Target="../media/image92.png"/><Relationship Id="rId7" Type="http://schemas.openxmlformats.org/officeDocument/2006/relationships/tags" Target="../tags/tag16.xml"/><Relationship Id="rId12" Type="http://schemas.microsoft.com/office/2018/10/relationships/comments" Target="../comments/modernComment_101_39FB7E35.xml"/><Relationship Id="rId17" Type="http://schemas.openxmlformats.org/officeDocument/2006/relationships/image" Target="../media/image52.png"/><Relationship Id="rId2" Type="http://schemas.openxmlformats.org/officeDocument/2006/relationships/tags" Target="../tags/tag11.xml"/><Relationship Id="rId16" Type="http://schemas.openxmlformats.org/officeDocument/2006/relationships/image" Target="../media/image51.png"/><Relationship Id="rId20" Type="http://schemas.openxmlformats.org/officeDocument/2006/relationships/image" Target="../media/image91.png"/><Relationship Id="rId1" Type="http://schemas.openxmlformats.org/officeDocument/2006/relationships/tags" Target="../tags/tag10.xml"/><Relationship Id="rId6" Type="http://schemas.openxmlformats.org/officeDocument/2006/relationships/tags" Target="../tags/tag15.xml"/><Relationship Id="rId11" Type="http://schemas.openxmlformats.org/officeDocument/2006/relationships/slideLayout" Target="../slideLayouts/slideLayout1.xml"/><Relationship Id="rId24" Type="http://schemas.openxmlformats.org/officeDocument/2006/relationships/image" Target="../media/image95.png"/><Relationship Id="rId5" Type="http://schemas.openxmlformats.org/officeDocument/2006/relationships/tags" Target="../tags/tag14.xml"/><Relationship Id="rId15" Type="http://schemas.openxmlformats.org/officeDocument/2006/relationships/image" Target="../media/image50.png"/><Relationship Id="rId23" Type="http://schemas.openxmlformats.org/officeDocument/2006/relationships/image" Target="../media/image94.png"/><Relationship Id="rId10" Type="http://schemas.openxmlformats.org/officeDocument/2006/relationships/tags" Target="../tags/tag19.xml"/><Relationship Id="rId19" Type="http://schemas.openxmlformats.org/officeDocument/2006/relationships/image" Target="../media/image90.png"/><Relationship Id="rId4" Type="http://schemas.openxmlformats.org/officeDocument/2006/relationships/tags" Target="../tags/tag13.xml"/><Relationship Id="rId9" Type="http://schemas.openxmlformats.org/officeDocument/2006/relationships/tags" Target="../tags/tag18.xml"/><Relationship Id="rId14" Type="http://schemas.openxmlformats.org/officeDocument/2006/relationships/image" Target="../media/image49.png"/><Relationship Id="rId22" Type="http://schemas.openxmlformats.org/officeDocument/2006/relationships/image" Target="../media/image93.png"/></Relationships>
</file>

<file path=ppt/slides/_rels/slide22.xml.rels><?xml version="1.0" encoding="UTF-8" standalone="yes"?>
<Relationships xmlns="http://schemas.openxmlformats.org/package/2006/relationships"><Relationship Id="rId8" Type="http://schemas.openxmlformats.org/officeDocument/2006/relationships/image" Target="../media/image65.png"/><Relationship Id="rId13" Type="http://schemas.openxmlformats.org/officeDocument/2006/relationships/image" Target="../media/image69.png"/><Relationship Id="rId18" Type="http://schemas.openxmlformats.org/officeDocument/2006/relationships/image" Target="../media/image930.png"/><Relationship Id="rId3" Type="http://schemas.openxmlformats.org/officeDocument/2006/relationships/image" Target="../media/image60.png"/><Relationship Id="rId7" Type="http://schemas.openxmlformats.org/officeDocument/2006/relationships/image" Target="../media/image64.png"/><Relationship Id="rId12" Type="http://schemas.openxmlformats.org/officeDocument/2006/relationships/image" Target="../media/image68.png"/><Relationship Id="rId17" Type="http://schemas.openxmlformats.org/officeDocument/2006/relationships/image" Target="../media/image920.png"/><Relationship Id="rId2" Type="http://schemas.openxmlformats.org/officeDocument/2006/relationships/image" Target="../media/image59.png"/><Relationship Id="rId16" Type="http://schemas.openxmlformats.org/officeDocument/2006/relationships/image" Target="../media/image910.png"/><Relationship Id="rId1" Type="http://schemas.openxmlformats.org/officeDocument/2006/relationships/slideLayout" Target="../slideLayouts/slideLayout7.xml"/><Relationship Id="rId6" Type="http://schemas.openxmlformats.org/officeDocument/2006/relationships/image" Target="../media/image63.png"/><Relationship Id="rId11" Type="http://schemas.openxmlformats.org/officeDocument/2006/relationships/image" Target="../media/image890.png"/><Relationship Id="rId5" Type="http://schemas.openxmlformats.org/officeDocument/2006/relationships/image" Target="../media/image62.png"/><Relationship Id="rId15" Type="http://schemas.openxmlformats.org/officeDocument/2006/relationships/image" Target="../media/image71.png"/><Relationship Id="rId10" Type="http://schemas.openxmlformats.org/officeDocument/2006/relationships/image" Target="../media/image880.png"/><Relationship Id="rId19" Type="http://schemas.openxmlformats.org/officeDocument/2006/relationships/image" Target="../media/image940.png"/><Relationship Id="rId4" Type="http://schemas.openxmlformats.org/officeDocument/2006/relationships/image" Target="../media/image61.png"/><Relationship Id="rId9" Type="http://schemas.openxmlformats.org/officeDocument/2006/relationships/image" Target="../media/image870.png"/><Relationship Id="rId14" Type="http://schemas.openxmlformats.org/officeDocument/2006/relationships/image" Target="../media/image900.png"/></Relationships>
</file>

<file path=ppt/slides/_rels/slide23.xml.rels><?xml version="1.0" encoding="UTF-8" standalone="yes"?>
<Relationships xmlns="http://schemas.openxmlformats.org/package/2006/relationships"><Relationship Id="rId3" Type="http://schemas.openxmlformats.org/officeDocument/2006/relationships/image" Target="../media/image96.png"/><Relationship Id="rId2" Type="http://schemas.microsoft.com/office/2018/10/relationships/comments" Target="../comments/modernComment_108_A0A05DFA.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97.png"/><Relationship Id="rId2" Type="http://schemas.microsoft.com/office/2018/10/relationships/comments" Target="../comments/modernComment_10A_D473355F.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101.png"/><Relationship Id="rId2" Type="http://schemas.microsoft.com/office/2018/10/relationships/comments" Target="../comments/modernComment_10F_8AC1960C.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102.png"/><Relationship Id="rId2" Type="http://schemas.microsoft.com/office/2018/10/relationships/comments" Target="../comments/modernComment_114_C2B75D06.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image" Target="../media/image50.png"/><Relationship Id="rId18" Type="http://schemas.openxmlformats.org/officeDocument/2006/relationships/image" Target="../media/image55.png"/><Relationship Id="rId3" Type="http://schemas.openxmlformats.org/officeDocument/2006/relationships/tags" Target="../tags/tag3.xml"/><Relationship Id="rId21" Type="http://schemas.openxmlformats.org/officeDocument/2006/relationships/image" Target="../media/image58.png"/><Relationship Id="rId7" Type="http://schemas.openxmlformats.org/officeDocument/2006/relationships/tags" Target="../tags/tag7.xml"/><Relationship Id="rId12" Type="http://schemas.openxmlformats.org/officeDocument/2006/relationships/image" Target="../media/image49.png"/><Relationship Id="rId17" Type="http://schemas.openxmlformats.org/officeDocument/2006/relationships/image" Target="../media/image54.png"/><Relationship Id="rId2" Type="http://schemas.openxmlformats.org/officeDocument/2006/relationships/tags" Target="../tags/tag2.xml"/><Relationship Id="rId16" Type="http://schemas.openxmlformats.org/officeDocument/2006/relationships/image" Target="../media/image53.svg"/><Relationship Id="rId20" Type="http://schemas.openxmlformats.org/officeDocument/2006/relationships/image" Target="../media/image57.png"/><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image" Target="../media/image48.png"/><Relationship Id="rId5" Type="http://schemas.openxmlformats.org/officeDocument/2006/relationships/tags" Target="../tags/tag5.xml"/><Relationship Id="rId15" Type="http://schemas.openxmlformats.org/officeDocument/2006/relationships/image" Target="../media/image52.png"/><Relationship Id="rId10" Type="http://schemas.openxmlformats.org/officeDocument/2006/relationships/slideLayout" Target="../slideLayouts/slideLayout1.xml"/><Relationship Id="rId19" Type="http://schemas.openxmlformats.org/officeDocument/2006/relationships/image" Target="../media/image56.png"/><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image" Target="../media/image51.png"/></Relationships>
</file>

<file path=ppt/slides/_rels/slide30.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64.png"/><Relationship Id="rId13" Type="http://schemas.openxmlformats.org/officeDocument/2006/relationships/image" Target="../media/image69.png"/><Relationship Id="rId18" Type="http://schemas.openxmlformats.org/officeDocument/2006/relationships/image" Target="../media/image74.png"/><Relationship Id="rId3" Type="http://schemas.openxmlformats.org/officeDocument/2006/relationships/image" Target="../media/image59.png"/><Relationship Id="rId7" Type="http://schemas.openxmlformats.org/officeDocument/2006/relationships/image" Target="../media/image63.png"/><Relationship Id="rId12" Type="http://schemas.openxmlformats.org/officeDocument/2006/relationships/image" Target="../media/image68.png"/><Relationship Id="rId17" Type="http://schemas.openxmlformats.org/officeDocument/2006/relationships/image" Target="../media/image73.png"/><Relationship Id="rId2" Type="http://schemas.microsoft.com/office/2018/10/relationships/comments" Target="../comments/modernComment_117_15FCA92.xml"/><Relationship Id="rId16" Type="http://schemas.openxmlformats.org/officeDocument/2006/relationships/image" Target="../media/image72.png"/><Relationship Id="rId1" Type="http://schemas.openxmlformats.org/officeDocument/2006/relationships/slideLayout" Target="../slideLayouts/slideLayout7.xml"/><Relationship Id="rId6" Type="http://schemas.openxmlformats.org/officeDocument/2006/relationships/image" Target="../media/image62.png"/><Relationship Id="rId11" Type="http://schemas.openxmlformats.org/officeDocument/2006/relationships/image" Target="../media/image67.png"/><Relationship Id="rId5" Type="http://schemas.openxmlformats.org/officeDocument/2006/relationships/image" Target="../media/image61.png"/><Relationship Id="rId15" Type="http://schemas.openxmlformats.org/officeDocument/2006/relationships/image" Target="../media/image71.png"/><Relationship Id="rId10" Type="http://schemas.openxmlformats.org/officeDocument/2006/relationships/image" Target="../media/image66.png"/><Relationship Id="rId19" Type="http://schemas.openxmlformats.org/officeDocument/2006/relationships/image" Target="../media/image75.png"/><Relationship Id="rId4" Type="http://schemas.openxmlformats.org/officeDocument/2006/relationships/image" Target="../media/image60.png"/><Relationship Id="rId9" Type="http://schemas.openxmlformats.org/officeDocument/2006/relationships/image" Target="../media/image65.png"/><Relationship Id="rId14" Type="http://schemas.openxmlformats.org/officeDocument/2006/relationships/image" Target="../media/image70.png"/></Relationships>
</file>

<file path=ppt/slides/_rels/slide5.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microsoft.com/office/2018/10/relationships/comments" Target="../comments/modernComment_11F_679488AC.xm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8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4E4479D6-D41B-B9C6-7ACA-07550D5EF633}"/>
                  </a:ext>
                </a:extLst>
              </p:cNvPr>
              <p:cNvSpPr/>
              <p:nvPr/>
            </p:nvSpPr>
            <p:spPr>
              <a:xfrm>
                <a:off x="249580" y="3016394"/>
                <a:ext cx="807522" cy="59673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400" b="0" i="1" dirty="0" smtClean="0">
                          <a:latin typeface="Cambria Math" panose="02040503050406030204" pitchFamily="18" charset="0"/>
                        </a:rPr>
                        <m:t>𝑈</m:t>
                      </m:r>
                    </m:oMath>
                  </m:oMathPara>
                </a14:m>
                <a:endParaRPr lang="en-US" sz="2400"/>
              </a:p>
            </p:txBody>
          </p:sp>
        </mc:Choice>
        <mc:Fallback xmlns="">
          <p:sp>
            <p:nvSpPr>
              <p:cNvPr id="4" name="Rectangle 3">
                <a:extLst>
                  <a:ext uri="{FF2B5EF4-FFF2-40B4-BE49-F238E27FC236}">
                    <a16:creationId xmlns:a16="http://schemas.microsoft.com/office/drawing/2014/main" id="{4E4479D6-D41B-B9C6-7ACA-07550D5EF633}"/>
                  </a:ext>
                </a:extLst>
              </p:cNvPr>
              <p:cNvSpPr>
                <a:spLocks noRot="1" noChangeAspect="1" noMove="1" noResize="1" noEditPoints="1" noAdjustHandles="1" noChangeArrowheads="1" noChangeShapeType="1" noTextEdit="1"/>
              </p:cNvSpPr>
              <p:nvPr/>
            </p:nvSpPr>
            <p:spPr>
              <a:xfrm>
                <a:off x="249580" y="3016394"/>
                <a:ext cx="807522" cy="59673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F720016F-3AAA-EC64-0F45-09098C6A2FC7}"/>
                  </a:ext>
                </a:extLst>
              </p:cNvPr>
              <p:cNvSpPr/>
              <p:nvPr/>
            </p:nvSpPr>
            <p:spPr>
              <a:xfrm>
                <a:off x="9498478" y="3538757"/>
                <a:ext cx="807522" cy="59673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𝐷</m:t>
                      </m:r>
                    </m:oMath>
                  </m:oMathPara>
                </a14:m>
                <a:endParaRPr lang="en-US"/>
              </a:p>
            </p:txBody>
          </p:sp>
        </mc:Choice>
        <mc:Fallback xmlns="">
          <p:sp>
            <p:nvSpPr>
              <p:cNvPr id="5" name="Rectangle 4">
                <a:extLst>
                  <a:ext uri="{FF2B5EF4-FFF2-40B4-BE49-F238E27FC236}">
                    <a16:creationId xmlns:a16="http://schemas.microsoft.com/office/drawing/2014/main" id="{F720016F-3AAA-EC64-0F45-09098C6A2FC7}"/>
                  </a:ext>
                </a:extLst>
              </p:cNvPr>
              <p:cNvSpPr>
                <a:spLocks noRot="1" noChangeAspect="1" noMove="1" noResize="1" noEditPoints="1" noAdjustHandles="1" noChangeArrowheads="1" noChangeShapeType="1" noTextEdit="1"/>
              </p:cNvSpPr>
              <p:nvPr/>
            </p:nvSpPr>
            <p:spPr>
              <a:xfrm>
                <a:off x="9498478" y="3538757"/>
                <a:ext cx="807522" cy="596735"/>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43F18A86-F1C5-1E38-DD7D-953F04353CF8}"/>
                  </a:ext>
                </a:extLst>
              </p:cNvPr>
              <p:cNvSpPr/>
              <p:nvPr/>
            </p:nvSpPr>
            <p:spPr>
              <a:xfrm>
                <a:off x="9498478" y="4665815"/>
                <a:ext cx="807522" cy="59673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𝑅</m:t>
                      </m:r>
                    </m:oMath>
                  </m:oMathPara>
                </a14:m>
                <a:endParaRPr lang="en-US"/>
              </a:p>
            </p:txBody>
          </p:sp>
        </mc:Choice>
        <mc:Fallback xmlns="">
          <p:sp>
            <p:nvSpPr>
              <p:cNvPr id="6" name="Rectangle 5">
                <a:extLst>
                  <a:ext uri="{FF2B5EF4-FFF2-40B4-BE49-F238E27FC236}">
                    <a16:creationId xmlns:a16="http://schemas.microsoft.com/office/drawing/2014/main" id="{43F18A86-F1C5-1E38-DD7D-953F04353CF8}"/>
                  </a:ext>
                </a:extLst>
              </p:cNvPr>
              <p:cNvSpPr>
                <a:spLocks noRot="1" noChangeAspect="1" noMove="1" noResize="1" noEditPoints="1" noAdjustHandles="1" noChangeArrowheads="1" noChangeShapeType="1" noTextEdit="1"/>
              </p:cNvSpPr>
              <p:nvPr/>
            </p:nvSpPr>
            <p:spPr>
              <a:xfrm>
                <a:off x="9498478" y="4665815"/>
                <a:ext cx="807522" cy="596735"/>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E0FD67A6-FAFA-3158-1E49-986B68156549}"/>
                  </a:ext>
                </a:extLst>
              </p:cNvPr>
              <p:cNvSpPr/>
              <p:nvPr/>
            </p:nvSpPr>
            <p:spPr>
              <a:xfrm>
                <a:off x="2476203" y="2901556"/>
                <a:ext cx="807522" cy="59673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𝑆</m:t>
                      </m:r>
                    </m:oMath>
                  </m:oMathPara>
                </a14:m>
                <a:endParaRPr lang="en-US"/>
              </a:p>
            </p:txBody>
          </p:sp>
        </mc:Choice>
        <mc:Fallback xmlns="">
          <p:sp>
            <p:nvSpPr>
              <p:cNvPr id="7" name="Rectangle 6">
                <a:extLst>
                  <a:ext uri="{FF2B5EF4-FFF2-40B4-BE49-F238E27FC236}">
                    <a16:creationId xmlns:a16="http://schemas.microsoft.com/office/drawing/2014/main" id="{E0FD67A6-FAFA-3158-1E49-986B68156549}"/>
                  </a:ext>
                </a:extLst>
              </p:cNvPr>
              <p:cNvSpPr>
                <a:spLocks noRot="1" noChangeAspect="1" noMove="1" noResize="1" noEditPoints="1" noAdjustHandles="1" noChangeArrowheads="1" noChangeShapeType="1" noTextEdit="1"/>
              </p:cNvSpPr>
              <p:nvPr/>
            </p:nvSpPr>
            <p:spPr>
              <a:xfrm>
                <a:off x="2476203" y="2901556"/>
                <a:ext cx="807522" cy="596735"/>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732C30FF-8055-BD0A-B36E-490DA1F3B908}"/>
                  </a:ext>
                </a:extLst>
              </p:cNvPr>
              <p:cNvSpPr/>
              <p:nvPr/>
            </p:nvSpPr>
            <p:spPr>
              <a:xfrm>
                <a:off x="2476203" y="5181618"/>
                <a:ext cx="807522" cy="59673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𝑚</m:t>
                          </m:r>
                        </m:sub>
                      </m:sSub>
                    </m:oMath>
                  </m:oMathPara>
                </a14:m>
                <a:endParaRPr lang="en-US"/>
              </a:p>
            </p:txBody>
          </p:sp>
        </mc:Choice>
        <mc:Fallback xmlns="">
          <p:sp>
            <p:nvSpPr>
              <p:cNvPr id="8" name="Rectangle 7">
                <a:extLst>
                  <a:ext uri="{FF2B5EF4-FFF2-40B4-BE49-F238E27FC236}">
                    <a16:creationId xmlns:a16="http://schemas.microsoft.com/office/drawing/2014/main" id="{732C30FF-8055-BD0A-B36E-490DA1F3B908}"/>
                  </a:ext>
                </a:extLst>
              </p:cNvPr>
              <p:cNvSpPr>
                <a:spLocks noRot="1" noChangeAspect="1" noMove="1" noResize="1" noEditPoints="1" noAdjustHandles="1" noChangeArrowheads="1" noChangeShapeType="1" noTextEdit="1"/>
              </p:cNvSpPr>
              <p:nvPr/>
            </p:nvSpPr>
            <p:spPr>
              <a:xfrm>
                <a:off x="2476203" y="5181618"/>
                <a:ext cx="807522" cy="596735"/>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337F8211-BEA7-9E3C-D098-663C8631B5B6}"/>
                  </a:ext>
                </a:extLst>
              </p:cNvPr>
              <p:cNvSpPr/>
              <p:nvPr/>
            </p:nvSpPr>
            <p:spPr>
              <a:xfrm>
                <a:off x="4720640" y="2901556"/>
                <a:ext cx="807522" cy="59673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𝐸</m:t>
                      </m:r>
                    </m:oMath>
                  </m:oMathPara>
                </a14:m>
                <a:endParaRPr lang="en-US"/>
              </a:p>
            </p:txBody>
          </p:sp>
        </mc:Choice>
        <mc:Fallback xmlns="">
          <p:sp>
            <p:nvSpPr>
              <p:cNvPr id="9" name="Rectangle 8">
                <a:extLst>
                  <a:ext uri="{FF2B5EF4-FFF2-40B4-BE49-F238E27FC236}">
                    <a16:creationId xmlns:a16="http://schemas.microsoft.com/office/drawing/2014/main" id="{337F8211-BEA7-9E3C-D098-663C8631B5B6}"/>
                  </a:ext>
                </a:extLst>
              </p:cNvPr>
              <p:cNvSpPr>
                <a:spLocks noRot="1" noChangeAspect="1" noMove="1" noResize="1" noEditPoints="1" noAdjustHandles="1" noChangeArrowheads="1" noChangeShapeType="1" noTextEdit="1"/>
              </p:cNvSpPr>
              <p:nvPr/>
            </p:nvSpPr>
            <p:spPr>
              <a:xfrm>
                <a:off x="4720640" y="2901556"/>
                <a:ext cx="807522" cy="596735"/>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9ABD8E53-A013-0F0F-A304-6B8EF9DDB724}"/>
                  </a:ext>
                </a:extLst>
              </p:cNvPr>
              <p:cNvSpPr/>
              <p:nvPr/>
            </p:nvSpPr>
            <p:spPr>
              <a:xfrm>
                <a:off x="4720640" y="5181618"/>
                <a:ext cx="807522" cy="59673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𝑚</m:t>
                          </m:r>
                        </m:sub>
                      </m:sSub>
                    </m:oMath>
                  </m:oMathPara>
                </a14:m>
                <a:endParaRPr lang="en-US"/>
              </a:p>
            </p:txBody>
          </p:sp>
        </mc:Choice>
        <mc:Fallback xmlns="">
          <p:sp>
            <p:nvSpPr>
              <p:cNvPr id="10" name="Rectangle 9">
                <a:extLst>
                  <a:ext uri="{FF2B5EF4-FFF2-40B4-BE49-F238E27FC236}">
                    <a16:creationId xmlns:a16="http://schemas.microsoft.com/office/drawing/2014/main" id="{9ABD8E53-A013-0F0F-A304-6B8EF9DDB724}"/>
                  </a:ext>
                </a:extLst>
              </p:cNvPr>
              <p:cNvSpPr>
                <a:spLocks noRot="1" noChangeAspect="1" noMove="1" noResize="1" noEditPoints="1" noAdjustHandles="1" noChangeArrowheads="1" noChangeShapeType="1" noTextEdit="1"/>
              </p:cNvSpPr>
              <p:nvPr/>
            </p:nvSpPr>
            <p:spPr>
              <a:xfrm>
                <a:off x="4720640" y="5181618"/>
                <a:ext cx="807522" cy="596735"/>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8FE09194-65DD-3904-A6C8-A9DF683D18AF}"/>
                  </a:ext>
                </a:extLst>
              </p:cNvPr>
              <p:cNvSpPr/>
              <p:nvPr/>
            </p:nvSpPr>
            <p:spPr>
              <a:xfrm>
                <a:off x="7178833" y="2901556"/>
                <a:ext cx="807522" cy="59673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𝐼</m:t>
                      </m:r>
                    </m:oMath>
                  </m:oMathPara>
                </a14:m>
                <a:endParaRPr lang="en-US"/>
              </a:p>
            </p:txBody>
          </p:sp>
        </mc:Choice>
        <mc:Fallback xmlns="">
          <p:sp>
            <p:nvSpPr>
              <p:cNvPr id="11" name="Rectangle 10">
                <a:extLst>
                  <a:ext uri="{FF2B5EF4-FFF2-40B4-BE49-F238E27FC236}">
                    <a16:creationId xmlns:a16="http://schemas.microsoft.com/office/drawing/2014/main" id="{8FE09194-65DD-3904-A6C8-A9DF683D18AF}"/>
                  </a:ext>
                </a:extLst>
              </p:cNvPr>
              <p:cNvSpPr>
                <a:spLocks noRot="1" noChangeAspect="1" noMove="1" noResize="1" noEditPoints="1" noAdjustHandles="1" noChangeArrowheads="1" noChangeShapeType="1" noTextEdit="1"/>
              </p:cNvSpPr>
              <p:nvPr/>
            </p:nvSpPr>
            <p:spPr>
              <a:xfrm>
                <a:off x="7178833" y="2901556"/>
                <a:ext cx="807522" cy="596735"/>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FA8AA4C2-8988-CF8A-D00A-21B3E2234088}"/>
                  </a:ext>
                </a:extLst>
              </p:cNvPr>
              <p:cNvSpPr/>
              <p:nvPr/>
            </p:nvSpPr>
            <p:spPr>
              <a:xfrm>
                <a:off x="7178833" y="5181618"/>
                <a:ext cx="807522" cy="59673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𝑚</m:t>
                          </m:r>
                        </m:sub>
                      </m:sSub>
                    </m:oMath>
                  </m:oMathPara>
                </a14:m>
                <a:endParaRPr lang="en-US"/>
              </a:p>
            </p:txBody>
          </p:sp>
        </mc:Choice>
        <mc:Fallback xmlns="">
          <p:sp>
            <p:nvSpPr>
              <p:cNvPr id="12" name="Rectangle 11">
                <a:extLst>
                  <a:ext uri="{FF2B5EF4-FFF2-40B4-BE49-F238E27FC236}">
                    <a16:creationId xmlns:a16="http://schemas.microsoft.com/office/drawing/2014/main" id="{FA8AA4C2-8988-CF8A-D00A-21B3E2234088}"/>
                  </a:ext>
                </a:extLst>
              </p:cNvPr>
              <p:cNvSpPr>
                <a:spLocks noRot="1" noChangeAspect="1" noMove="1" noResize="1" noEditPoints="1" noAdjustHandles="1" noChangeArrowheads="1" noChangeShapeType="1" noTextEdit="1"/>
              </p:cNvSpPr>
              <p:nvPr/>
            </p:nvSpPr>
            <p:spPr>
              <a:xfrm>
                <a:off x="7178833" y="5181618"/>
                <a:ext cx="807522" cy="596735"/>
              </a:xfrm>
              <a:prstGeom prst="rect">
                <a:avLst/>
              </a:prstGeom>
              <a:blipFill>
                <a:blip r:embed="rId12"/>
                <a:stretch>
                  <a:fillRect/>
                </a:stretch>
              </a:blipFill>
            </p:spPr>
            <p:txBody>
              <a:bodyPr/>
              <a:lstStyle/>
              <a:p>
                <a:r>
                  <a:rPr lang="en-US">
                    <a:noFill/>
                  </a:rPr>
                  <a:t> </a:t>
                </a:r>
              </a:p>
            </p:txBody>
          </p:sp>
        </mc:Fallback>
      </mc:AlternateContent>
      <p:cxnSp>
        <p:nvCxnSpPr>
          <p:cNvPr id="13" name="Straight Arrow Connector 12">
            <a:extLst>
              <a:ext uri="{FF2B5EF4-FFF2-40B4-BE49-F238E27FC236}">
                <a16:creationId xmlns:a16="http://schemas.microsoft.com/office/drawing/2014/main" id="{3DE11A8E-84C0-8FB2-ADB1-399828053C60}"/>
              </a:ext>
            </a:extLst>
          </p:cNvPr>
          <p:cNvCxnSpPr>
            <a:cxnSpLocks/>
          </p:cNvCxnSpPr>
          <p:nvPr/>
        </p:nvCxnSpPr>
        <p:spPr>
          <a:xfrm flipH="1">
            <a:off x="1183769" y="3431437"/>
            <a:ext cx="1132990"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4" name="Straight Arrow Connector 13">
            <a:extLst>
              <a:ext uri="{FF2B5EF4-FFF2-40B4-BE49-F238E27FC236}">
                <a16:creationId xmlns:a16="http://schemas.microsoft.com/office/drawing/2014/main" id="{6952F2FA-54F1-417B-4695-8A9BF1FCF2A7}"/>
              </a:ext>
            </a:extLst>
          </p:cNvPr>
          <p:cNvCxnSpPr>
            <a:cxnSpLocks/>
          </p:cNvCxnSpPr>
          <p:nvPr/>
        </p:nvCxnSpPr>
        <p:spPr>
          <a:xfrm>
            <a:off x="1183769" y="3185271"/>
            <a:ext cx="1177420" cy="14652"/>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5" name="Straight Arrow Connector 14">
            <a:extLst>
              <a:ext uri="{FF2B5EF4-FFF2-40B4-BE49-F238E27FC236}">
                <a16:creationId xmlns:a16="http://schemas.microsoft.com/office/drawing/2014/main" id="{5B257D7F-1CA9-E566-993C-9A107A33B492}"/>
              </a:ext>
            </a:extLst>
          </p:cNvPr>
          <p:cNvCxnSpPr>
            <a:cxnSpLocks/>
          </p:cNvCxnSpPr>
          <p:nvPr/>
        </p:nvCxnSpPr>
        <p:spPr>
          <a:xfrm>
            <a:off x="919687" y="3792892"/>
            <a:ext cx="1275015" cy="1775595"/>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6" name="Straight Arrow Connector 15">
            <a:extLst>
              <a:ext uri="{FF2B5EF4-FFF2-40B4-BE49-F238E27FC236}">
                <a16:creationId xmlns:a16="http://schemas.microsoft.com/office/drawing/2014/main" id="{A0E42286-F281-5ED4-E85C-8EBE3ACE150F}"/>
              </a:ext>
            </a:extLst>
          </p:cNvPr>
          <p:cNvCxnSpPr>
            <a:cxnSpLocks/>
          </p:cNvCxnSpPr>
          <p:nvPr/>
        </p:nvCxnSpPr>
        <p:spPr>
          <a:xfrm flipH="1" flipV="1">
            <a:off x="1124394" y="3727352"/>
            <a:ext cx="1236795" cy="169238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7" name="Straight Arrow Connector 16">
            <a:extLst>
              <a:ext uri="{FF2B5EF4-FFF2-40B4-BE49-F238E27FC236}">
                <a16:creationId xmlns:a16="http://schemas.microsoft.com/office/drawing/2014/main" id="{4C7CD529-115B-B10F-7357-BA59F18519C8}"/>
              </a:ext>
            </a:extLst>
          </p:cNvPr>
          <p:cNvCxnSpPr>
            <a:cxnSpLocks/>
          </p:cNvCxnSpPr>
          <p:nvPr/>
        </p:nvCxnSpPr>
        <p:spPr>
          <a:xfrm>
            <a:off x="3370812" y="5494254"/>
            <a:ext cx="1254826"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8" name="Straight Arrow Connector 17">
            <a:extLst>
              <a:ext uri="{FF2B5EF4-FFF2-40B4-BE49-F238E27FC236}">
                <a16:creationId xmlns:a16="http://schemas.microsoft.com/office/drawing/2014/main" id="{45CD4301-61B9-3EFC-28D2-472DBA455F82}"/>
              </a:ext>
            </a:extLst>
          </p:cNvPr>
          <p:cNvCxnSpPr>
            <a:cxnSpLocks/>
          </p:cNvCxnSpPr>
          <p:nvPr/>
        </p:nvCxnSpPr>
        <p:spPr>
          <a:xfrm>
            <a:off x="5318363" y="3725003"/>
            <a:ext cx="0" cy="128950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9" name="Straight Arrow Connector 18">
            <a:extLst>
              <a:ext uri="{FF2B5EF4-FFF2-40B4-BE49-F238E27FC236}">
                <a16:creationId xmlns:a16="http://schemas.microsoft.com/office/drawing/2014/main" id="{94C3C170-676F-CDAD-BE66-6878706592A8}"/>
              </a:ext>
            </a:extLst>
          </p:cNvPr>
          <p:cNvCxnSpPr>
            <a:cxnSpLocks/>
          </p:cNvCxnSpPr>
          <p:nvPr/>
        </p:nvCxnSpPr>
        <p:spPr>
          <a:xfrm>
            <a:off x="7740929" y="3711643"/>
            <a:ext cx="0" cy="130286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20" name="Straight Arrow Connector 19">
            <a:extLst>
              <a:ext uri="{FF2B5EF4-FFF2-40B4-BE49-F238E27FC236}">
                <a16:creationId xmlns:a16="http://schemas.microsoft.com/office/drawing/2014/main" id="{5D0C27A0-8668-AE3B-0767-105732F48F1C}"/>
              </a:ext>
            </a:extLst>
          </p:cNvPr>
          <p:cNvCxnSpPr>
            <a:cxnSpLocks/>
          </p:cNvCxnSpPr>
          <p:nvPr/>
        </p:nvCxnSpPr>
        <p:spPr>
          <a:xfrm flipV="1">
            <a:off x="2689959" y="3711643"/>
            <a:ext cx="0" cy="130286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21" name="Straight Arrow Connector 20">
            <a:extLst>
              <a:ext uri="{FF2B5EF4-FFF2-40B4-BE49-F238E27FC236}">
                <a16:creationId xmlns:a16="http://schemas.microsoft.com/office/drawing/2014/main" id="{32B4E87D-3E5B-C16C-E49F-C3435068C609}"/>
              </a:ext>
            </a:extLst>
          </p:cNvPr>
          <p:cNvCxnSpPr>
            <a:cxnSpLocks/>
          </p:cNvCxnSpPr>
          <p:nvPr/>
        </p:nvCxnSpPr>
        <p:spPr>
          <a:xfrm flipV="1">
            <a:off x="4898769" y="3711643"/>
            <a:ext cx="0" cy="130286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22" name="Straight Arrow Connector 21">
            <a:extLst>
              <a:ext uri="{FF2B5EF4-FFF2-40B4-BE49-F238E27FC236}">
                <a16:creationId xmlns:a16="http://schemas.microsoft.com/office/drawing/2014/main" id="{9F3538BE-050B-1985-684E-6155E26FAD22}"/>
              </a:ext>
            </a:extLst>
          </p:cNvPr>
          <p:cNvCxnSpPr>
            <a:cxnSpLocks/>
          </p:cNvCxnSpPr>
          <p:nvPr/>
        </p:nvCxnSpPr>
        <p:spPr>
          <a:xfrm flipV="1">
            <a:off x="7368836" y="3711643"/>
            <a:ext cx="0" cy="130286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23" name="Straight Arrow Connector 22">
            <a:extLst>
              <a:ext uri="{FF2B5EF4-FFF2-40B4-BE49-F238E27FC236}">
                <a16:creationId xmlns:a16="http://schemas.microsoft.com/office/drawing/2014/main" id="{3B0E518C-E8CF-62A4-FC59-67145ED170C8}"/>
              </a:ext>
            </a:extLst>
          </p:cNvPr>
          <p:cNvCxnSpPr>
            <a:cxnSpLocks/>
          </p:cNvCxnSpPr>
          <p:nvPr/>
        </p:nvCxnSpPr>
        <p:spPr>
          <a:xfrm>
            <a:off x="8097190" y="3538757"/>
            <a:ext cx="1322119" cy="1469398"/>
          </a:xfrm>
          <a:prstGeom prst="straightConnector1">
            <a:avLst/>
          </a:prstGeom>
          <a:ln>
            <a:solidFill>
              <a:srgbClr val="92D050"/>
            </a:solidFill>
            <a:tailEnd type="triangle"/>
          </a:ln>
        </p:spPr>
        <p:style>
          <a:lnRef idx="3">
            <a:schemeClr val="accent2"/>
          </a:lnRef>
          <a:fillRef idx="0">
            <a:schemeClr val="accent2"/>
          </a:fillRef>
          <a:effectRef idx="2">
            <a:schemeClr val="accent2"/>
          </a:effectRef>
          <a:fontRef idx="minor">
            <a:schemeClr val="tx1"/>
          </a:fontRef>
        </p:style>
      </p:cxnSp>
      <p:cxnSp>
        <p:nvCxnSpPr>
          <p:cNvPr id="24" name="Straight Arrow Connector 23">
            <a:extLst>
              <a:ext uri="{FF2B5EF4-FFF2-40B4-BE49-F238E27FC236}">
                <a16:creationId xmlns:a16="http://schemas.microsoft.com/office/drawing/2014/main" id="{4BF5100C-CE18-0A39-FBE8-7F2C75B5DD70}"/>
              </a:ext>
            </a:extLst>
          </p:cNvPr>
          <p:cNvCxnSpPr>
            <a:cxnSpLocks/>
          </p:cNvCxnSpPr>
          <p:nvPr/>
        </p:nvCxnSpPr>
        <p:spPr>
          <a:xfrm flipV="1">
            <a:off x="8056950" y="3952766"/>
            <a:ext cx="1362359" cy="1255625"/>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25" name="Straight Arrow Connector 24">
            <a:extLst>
              <a:ext uri="{FF2B5EF4-FFF2-40B4-BE49-F238E27FC236}">
                <a16:creationId xmlns:a16="http://schemas.microsoft.com/office/drawing/2014/main" id="{29EB88CE-620D-9F0A-7607-EC0C92FC5C0D}"/>
              </a:ext>
            </a:extLst>
          </p:cNvPr>
          <p:cNvCxnSpPr>
            <a:cxnSpLocks/>
          </p:cNvCxnSpPr>
          <p:nvPr/>
        </p:nvCxnSpPr>
        <p:spPr>
          <a:xfrm>
            <a:off x="8113022" y="3199923"/>
            <a:ext cx="1306287" cy="585617"/>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26" name="Straight Arrow Connector 25">
            <a:extLst>
              <a:ext uri="{FF2B5EF4-FFF2-40B4-BE49-F238E27FC236}">
                <a16:creationId xmlns:a16="http://schemas.microsoft.com/office/drawing/2014/main" id="{E238E5C2-0E99-3A27-170D-EF6CB90F097B}"/>
              </a:ext>
            </a:extLst>
          </p:cNvPr>
          <p:cNvCxnSpPr>
            <a:cxnSpLocks/>
          </p:cNvCxnSpPr>
          <p:nvPr/>
        </p:nvCxnSpPr>
        <p:spPr>
          <a:xfrm flipV="1">
            <a:off x="8113022" y="5096976"/>
            <a:ext cx="1306287" cy="426876"/>
          </a:xfrm>
          <a:prstGeom prst="straightConnector1">
            <a:avLst/>
          </a:prstGeom>
          <a:ln>
            <a:solidFill>
              <a:srgbClr val="92D050"/>
            </a:solidFill>
            <a:tailEnd type="triangle"/>
          </a:ln>
        </p:spPr>
        <p:style>
          <a:lnRef idx="3">
            <a:schemeClr val="accent2"/>
          </a:lnRef>
          <a:fillRef idx="0">
            <a:schemeClr val="accent2"/>
          </a:fillRef>
          <a:effectRef idx="2">
            <a:schemeClr val="accent2"/>
          </a:effectRef>
          <a:fontRef idx="minor">
            <a:schemeClr val="tx1"/>
          </a:fontRef>
        </p:style>
      </p:cxnSp>
      <p:cxnSp>
        <p:nvCxnSpPr>
          <p:cNvPr id="27" name="Straight Arrow Connector 26">
            <a:extLst>
              <a:ext uri="{FF2B5EF4-FFF2-40B4-BE49-F238E27FC236}">
                <a16:creationId xmlns:a16="http://schemas.microsoft.com/office/drawing/2014/main" id="{DBA05887-5F80-CCA1-A6A5-D5687CB2DC01}"/>
              </a:ext>
            </a:extLst>
          </p:cNvPr>
          <p:cNvCxnSpPr>
            <a:cxnSpLocks/>
          </p:cNvCxnSpPr>
          <p:nvPr/>
        </p:nvCxnSpPr>
        <p:spPr>
          <a:xfrm>
            <a:off x="5702334" y="5485392"/>
            <a:ext cx="1254826"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28" name="Straight Arrow Connector 27">
            <a:extLst>
              <a:ext uri="{FF2B5EF4-FFF2-40B4-BE49-F238E27FC236}">
                <a16:creationId xmlns:a16="http://schemas.microsoft.com/office/drawing/2014/main" id="{1BEFC3E2-6534-1945-2691-A6447E0A5DFA}"/>
              </a:ext>
            </a:extLst>
          </p:cNvPr>
          <p:cNvCxnSpPr>
            <a:cxnSpLocks/>
          </p:cNvCxnSpPr>
          <p:nvPr/>
        </p:nvCxnSpPr>
        <p:spPr>
          <a:xfrm>
            <a:off x="5773586" y="3202375"/>
            <a:ext cx="1254826"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29" name="Straight Arrow Connector 28">
            <a:extLst>
              <a:ext uri="{FF2B5EF4-FFF2-40B4-BE49-F238E27FC236}">
                <a16:creationId xmlns:a16="http://schemas.microsoft.com/office/drawing/2014/main" id="{14CA8222-E262-B66D-AEDA-9E83B446070B}"/>
              </a:ext>
            </a:extLst>
          </p:cNvPr>
          <p:cNvCxnSpPr>
            <a:cxnSpLocks/>
          </p:cNvCxnSpPr>
          <p:nvPr/>
        </p:nvCxnSpPr>
        <p:spPr>
          <a:xfrm>
            <a:off x="3418314" y="3185271"/>
            <a:ext cx="1254826"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30" name="Straight Arrow Connector 29">
            <a:extLst>
              <a:ext uri="{FF2B5EF4-FFF2-40B4-BE49-F238E27FC236}">
                <a16:creationId xmlns:a16="http://schemas.microsoft.com/office/drawing/2014/main" id="{BB12249D-BA5F-D1CB-7960-23379B8B6D52}"/>
              </a:ext>
            </a:extLst>
          </p:cNvPr>
          <p:cNvCxnSpPr>
            <a:cxnSpLocks/>
          </p:cNvCxnSpPr>
          <p:nvPr/>
        </p:nvCxnSpPr>
        <p:spPr>
          <a:xfrm>
            <a:off x="3119446" y="3734900"/>
            <a:ext cx="0" cy="128950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C14842C0-4839-694F-5A11-CFCFCE72A1BE}"/>
                  </a:ext>
                </a:extLst>
              </p:cNvPr>
              <p:cNvSpPr txBox="1"/>
              <p:nvPr/>
            </p:nvSpPr>
            <p:spPr>
              <a:xfrm>
                <a:off x="1573190" y="3342869"/>
                <a:ext cx="35625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𝛼</m:t>
                      </m:r>
                      <m:r>
                        <a:rPr lang="en-US" b="0" i="1" smtClean="0">
                          <a:latin typeface="Cambria Math" panose="02040503050406030204" pitchFamily="18" charset="0"/>
                        </a:rPr>
                        <m:t>𝑆</m:t>
                      </m:r>
                    </m:oMath>
                  </m:oMathPara>
                </a14:m>
                <a:endParaRPr lang="en-US"/>
              </a:p>
            </p:txBody>
          </p:sp>
        </mc:Choice>
        <mc:Fallback xmlns="">
          <p:sp>
            <p:nvSpPr>
              <p:cNvPr id="31" name="TextBox 30">
                <a:extLst>
                  <a:ext uri="{FF2B5EF4-FFF2-40B4-BE49-F238E27FC236}">
                    <a16:creationId xmlns:a16="http://schemas.microsoft.com/office/drawing/2014/main" id="{C14842C0-4839-694F-5A11-CFCFCE72A1BE}"/>
                  </a:ext>
                </a:extLst>
              </p:cNvPr>
              <p:cNvSpPr txBox="1">
                <a:spLocks noRot="1" noChangeAspect="1" noMove="1" noResize="1" noEditPoints="1" noAdjustHandles="1" noChangeArrowheads="1" noChangeShapeType="1" noTextEdit="1"/>
              </p:cNvSpPr>
              <p:nvPr/>
            </p:nvSpPr>
            <p:spPr>
              <a:xfrm>
                <a:off x="1573190" y="3342869"/>
                <a:ext cx="356259" cy="369332"/>
              </a:xfrm>
              <a:prstGeom prst="rect">
                <a:avLst/>
              </a:prstGeom>
              <a:blipFill>
                <a:blip r:embed="rId13"/>
                <a:stretch>
                  <a:fillRect r="-22034"/>
                </a:stretch>
              </a:blipFill>
            </p:spPr>
            <p:txBody>
              <a:bodyPr/>
              <a:lstStyle/>
              <a:p>
                <a:r>
                  <a:rPr lang="en-US">
                    <a:noFill/>
                  </a:rPr>
                  <a:t> </a:t>
                </a:r>
              </a:p>
            </p:txBody>
          </p:sp>
        </mc:Fallback>
      </mc:AlternateContent>
      <p:cxnSp>
        <p:nvCxnSpPr>
          <p:cNvPr id="32" name="Straight Arrow Connector 31">
            <a:extLst>
              <a:ext uri="{FF2B5EF4-FFF2-40B4-BE49-F238E27FC236}">
                <a16:creationId xmlns:a16="http://schemas.microsoft.com/office/drawing/2014/main" id="{EFC10547-5BE4-5FCE-2A46-99B3509179FA}"/>
              </a:ext>
            </a:extLst>
          </p:cNvPr>
          <p:cNvCxnSpPr>
            <a:cxnSpLocks/>
          </p:cNvCxnSpPr>
          <p:nvPr/>
        </p:nvCxnSpPr>
        <p:spPr>
          <a:xfrm flipV="1">
            <a:off x="2971326" y="5880637"/>
            <a:ext cx="0" cy="73152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33" name="Straight Arrow Connector 32">
            <a:extLst>
              <a:ext uri="{FF2B5EF4-FFF2-40B4-BE49-F238E27FC236}">
                <a16:creationId xmlns:a16="http://schemas.microsoft.com/office/drawing/2014/main" id="{28431FE3-3EF0-D0B2-1295-22AB023E192C}"/>
              </a:ext>
            </a:extLst>
          </p:cNvPr>
          <p:cNvCxnSpPr>
            <a:cxnSpLocks/>
          </p:cNvCxnSpPr>
          <p:nvPr/>
        </p:nvCxnSpPr>
        <p:spPr>
          <a:xfrm flipH="1">
            <a:off x="2946674" y="6638675"/>
            <a:ext cx="6974092"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34" name="Straight Arrow Connector 33">
            <a:extLst>
              <a:ext uri="{FF2B5EF4-FFF2-40B4-BE49-F238E27FC236}">
                <a16:creationId xmlns:a16="http://schemas.microsoft.com/office/drawing/2014/main" id="{18A68EDB-D284-D9C9-1D60-0568487B7DB2}"/>
              </a:ext>
            </a:extLst>
          </p:cNvPr>
          <p:cNvCxnSpPr>
            <a:cxnSpLocks/>
          </p:cNvCxnSpPr>
          <p:nvPr/>
        </p:nvCxnSpPr>
        <p:spPr>
          <a:xfrm>
            <a:off x="9920766" y="5344264"/>
            <a:ext cx="0" cy="128016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887CCD5F-13C4-7724-3F97-1603B9EFF11B}"/>
                  </a:ext>
                </a:extLst>
              </p:cNvPr>
              <p:cNvSpPr txBox="1"/>
              <p:nvPr/>
            </p:nvSpPr>
            <p:spPr>
              <a:xfrm>
                <a:off x="3779977" y="2759344"/>
                <a:ext cx="356259" cy="369332"/>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𝜆</m:t>
                      </m:r>
                      <m:r>
                        <a:rPr lang="en-US" b="0" i="1" smtClean="0">
                          <a:latin typeface="Cambria Math" panose="02040503050406030204" pitchFamily="18" charset="0"/>
                        </a:rPr>
                        <m:t>𝑆</m:t>
                      </m:r>
                    </m:oMath>
                  </m:oMathPara>
                </a14:m>
                <a:endParaRPr lang="en-US"/>
              </a:p>
            </p:txBody>
          </p:sp>
        </mc:Choice>
        <mc:Fallback xmlns="">
          <p:sp>
            <p:nvSpPr>
              <p:cNvPr id="35" name="TextBox 34">
                <a:extLst>
                  <a:ext uri="{FF2B5EF4-FFF2-40B4-BE49-F238E27FC236}">
                    <a16:creationId xmlns:a16="http://schemas.microsoft.com/office/drawing/2014/main" id="{887CCD5F-13C4-7724-3F97-1603B9EFF11B}"/>
                  </a:ext>
                </a:extLst>
              </p:cNvPr>
              <p:cNvSpPr txBox="1">
                <a:spLocks noRot="1" noChangeAspect="1" noMove="1" noResize="1" noEditPoints="1" noAdjustHandles="1" noChangeArrowheads="1" noChangeShapeType="1" noTextEdit="1"/>
              </p:cNvSpPr>
              <p:nvPr/>
            </p:nvSpPr>
            <p:spPr>
              <a:xfrm>
                <a:off x="3779977" y="2759344"/>
                <a:ext cx="356259" cy="369332"/>
              </a:xfrm>
              <a:prstGeom prst="rect">
                <a:avLst/>
              </a:prstGeom>
              <a:blipFill>
                <a:blip r:embed="rId14"/>
                <a:stretch>
                  <a:fillRect r="-1694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831CDD62-344E-23F5-FB6A-631CCD20B6D6}"/>
                  </a:ext>
                </a:extLst>
              </p:cNvPr>
              <p:cNvSpPr txBox="1"/>
              <p:nvPr/>
            </p:nvSpPr>
            <p:spPr>
              <a:xfrm>
                <a:off x="6044740" y="5575775"/>
                <a:ext cx="356259" cy="369332"/>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𝜖</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𝑚</m:t>
                          </m:r>
                        </m:sub>
                      </m:sSub>
                    </m:oMath>
                  </m:oMathPara>
                </a14:m>
                <a:endParaRPr lang="en-US"/>
              </a:p>
            </p:txBody>
          </p:sp>
        </mc:Choice>
        <mc:Fallback xmlns="">
          <p:sp>
            <p:nvSpPr>
              <p:cNvPr id="36" name="TextBox 35">
                <a:extLst>
                  <a:ext uri="{FF2B5EF4-FFF2-40B4-BE49-F238E27FC236}">
                    <a16:creationId xmlns:a16="http://schemas.microsoft.com/office/drawing/2014/main" id="{831CDD62-344E-23F5-FB6A-631CCD20B6D6}"/>
                  </a:ext>
                </a:extLst>
              </p:cNvPr>
              <p:cNvSpPr txBox="1">
                <a:spLocks noRot="1" noChangeAspect="1" noMove="1" noResize="1" noEditPoints="1" noAdjustHandles="1" noChangeArrowheads="1" noChangeShapeType="1" noTextEdit="1"/>
              </p:cNvSpPr>
              <p:nvPr/>
            </p:nvSpPr>
            <p:spPr>
              <a:xfrm>
                <a:off x="6044740" y="5575775"/>
                <a:ext cx="356259" cy="369332"/>
              </a:xfrm>
              <a:prstGeom prst="rect">
                <a:avLst/>
              </a:prstGeom>
              <a:blipFill>
                <a:blip r:embed="rId15"/>
                <a:stretch>
                  <a:fillRect r="-534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272E4196-A895-4E33-D72D-221421B8ECF5}"/>
                  </a:ext>
                </a:extLst>
              </p:cNvPr>
              <p:cNvSpPr txBox="1"/>
              <p:nvPr/>
            </p:nvSpPr>
            <p:spPr>
              <a:xfrm>
                <a:off x="3609148" y="5530100"/>
                <a:ext cx="807522" cy="369332"/>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𝜆</m:t>
                          </m:r>
                        </m:e>
                        <m:sub>
                          <m:r>
                            <a:rPr lang="en-US" b="0" i="1" smtClean="0">
                              <a:latin typeface="Cambria Math" panose="02040503050406030204" pitchFamily="18" charset="0"/>
                            </a:rPr>
                            <m:t>𝑚</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𝑚</m:t>
                          </m:r>
                        </m:sub>
                      </m:sSub>
                    </m:oMath>
                  </m:oMathPara>
                </a14:m>
                <a:endParaRPr lang="en-US"/>
              </a:p>
            </p:txBody>
          </p:sp>
        </mc:Choice>
        <mc:Fallback xmlns="">
          <p:sp>
            <p:nvSpPr>
              <p:cNvPr id="37" name="TextBox 36">
                <a:extLst>
                  <a:ext uri="{FF2B5EF4-FFF2-40B4-BE49-F238E27FC236}">
                    <a16:creationId xmlns:a16="http://schemas.microsoft.com/office/drawing/2014/main" id="{272E4196-A895-4E33-D72D-221421B8ECF5}"/>
                  </a:ext>
                </a:extLst>
              </p:cNvPr>
              <p:cNvSpPr txBox="1">
                <a:spLocks noRot="1" noChangeAspect="1" noMove="1" noResize="1" noEditPoints="1" noAdjustHandles="1" noChangeArrowheads="1" noChangeShapeType="1" noTextEdit="1"/>
              </p:cNvSpPr>
              <p:nvPr/>
            </p:nvSpPr>
            <p:spPr>
              <a:xfrm>
                <a:off x="3609148" y="5530100"/>
                <a:ext cx="807522" cy="369332"/>
              </a:xfrm>
              <a:prstGeom prst="rect">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F2387A05-8544-A622-3AEF-25A1E7D1436B}"/>
                  </a:ext>
                </a:extLst>
              </p:cNvPr>
              <p:cNvSpPr txBox="1"/>
              <p:nvPr/>
            </p:nvSpPr>
            <p:spPr>
              <a:xfrm>
                <a:off x="6090264" y="2805014"/>
                <a:ext cx="665016" cy="381515"/>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𝜖</m:t>
                      </m:r>
                      <m:r>
                        <a:rPr lang="en-US" b="0" i="1" smtClean="0">
                          <a:latin typeface="Cambria Math" panose="02040503050406030204" pitchFamily="18" charset="0"/>
                        </a:rPr>
                        <m:t>𝐸</m:t>
                      </m:r>
                    </m:oMath>
                  </m:oMathPara>
                </a14:m>
                <a:endParaRPr lang="en-US"/>
              </a:p>
            </p:txBody>
          </p:sp>
        </mc:Choice>
        <mc:Fallback xmlns="">
          <p:sp>
            <p:nvSpPr>
              <p:cNvPr id="38" name="TextBox 37">
                <a:extLst>
                  <a:ext uri="{FF2B5EF4-FFF2-40B4-BE49-F238E27FC236}">
                    <a16:creationId xmlns:a16="http://schemas.microsoft.com/office/drawing/2014/main" id="{F2387A05-8544-A622-3AEF-25A1E7D1436B}"/>
                  </a:ext>
                </a:extLst>
              </p:cNvPr>
              <p:cNvSpPr txBox="1">
                <a:spLocks noRot="1" noChangeAspect="1" noMove="1" noResize="1" noEditPoints="1" noAdjustHandles="1" noChangeArrowheads="1" noChangeShapeType="1" noTextEdit="1"/>
              </p:cNvSpPr>
              <p:nvPr/>
            </p:nvSpPr>
            <p:spPr>
              <a:xfrm>
                <a:off x="6090264" y="2805014"/>
                <a:ext cx="665016" cy="381515"/>
              </a:xfrm>
              <a:prstGeom prst="rect">
                <a:avLst/>
              </a:prstGeom>
              <a:blipFill>
                <a:blip r:embed="rId1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F338051B-9370-CC9F-652E-B9BB1715D4AB}"/>
                  </a:ext>
                </a:extLst>
              </p:cNvPr>
              <p:cNvSpPr txBox="1"/>
              <p:nvPr/>
            </p:nvSpPr>
            <p:spPr>
              <a:xfrm>
                <a:off x="1831398" y="4506568"/>
                <a:ext cx="51657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𝛼</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𝑚</m:t>
                          </m:r>
                        </m:sub>
                      </m:sSub>
                    </m:oMath>
                  </m:oMathPara>
                </a14:m>
                <a:endParaRPr lang="en-US"/>
              </a:p>
            </p:txBody>
          </p:sp>
        </mc:Choice>
        <mc:Fallback xmlns="">
          <p:sp>
            <p:nvSpPr>
              <p:cNvPr id="39" name="TextBox 38">
                <a:extLst>
                  <a:ext uri="{FF2B5EF4-FFF2-40B4-BE49-F238E27FC236}">
                    <a16:creationId xmlns:a16="http://schemas.microsoft.com/office/drawing/2014/main" id="{F338051B-9370-CC9F-652E-B9BB1715D4AB}"/>
                  </a:ext>
                </a:extLst>
              </p:cNvPr>
              <p:cNvSpPr txBox="1">
                <a:spLocks noRot="1" noChangeAspect="1" noMove="1" noResize="1" noEditPoints="1" noAdjustHandles="1" noChangeArrowheads="1" noChangeShapeType="1" noTextEdit="1"/>
              </p:cNvSpPr>
              <p:nvPr/>
            </p:nvSpPr>
            <p:spPr>
              <a:xfrm>
                <a:off x="1831398" y="4506568"/>
                <a:ext cx="516579" cy="369332"/>
              </a:xfrm>
              <a:prstGeom prst="rect">
                <a:avLst/>
              </a:prstGeom>
              <a:blipFill>
                <a:blip r:embed="rId18"/>
                <a:stretch>
                  <a:fillRect r="-705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F5BE907F-4462-BA7B-4ACE-65C44907B313}"/>
                  </a:ext>
                </a:extLst>
              </p:cNvPr>
              <p:cNvSpPr txBox="1"/>
              <p:nvPr/>
            </p:nvSpPr>
            <p:spPr>
              <a:xfrm>
                <a:off x="718675" y="4397599"/>
                <a:ext cx="627414" cy="3945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𝜎</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𝑚</m:t>
                              </m:r>
                            </m:sub>
                          </m:sSub>
                        </m:sub>
                      </m:sSub>
                      <m:r>
                        <a:rPr lang="en-US" b="0" i="1" smtClean="0">
                          <a:latin typeface="Cambria Math" panose="02040503050406030204" pitchFamily="18" charset="0"/>
                        </a:rPr>
                        <m:t>𝑈</m:t>
                      </m:r>
                    </m:oMath>
                  </m:oMathPara>
                </a14:m>
                <a:endParaRPr lang="en-US"/>
              </a:p>
            </p:txBody>
          </p:sp>
        </mc:Choice>
        <mc:Fallback xmlns="">
          <p:sp>
            <p:nvSpPr>
              <p:cNvPr id="40" name="TextBox 39">
                <a:extLst>
                  <a:ext uri="{FF2B5EF4-FFF2-40B4-BE49-F238E27FC236}">
                    <a16:creationId xmlns:a16="http://schemas.microsoft.com/office/drawing/2014/main" id="{F5BE907F-4462-BA7B-4ACE-65C44907B313}"/>
                  </a:ext>
                </a:extLst>
              </p:cNvPr>
              <p:cNvSpPr txBox="1">
                <a:spLocks noRot="1" noChangeAspect="1" noMove="1" noResize="1" noEditPoints="1" noAdjustHandles="1" noChangeArrowheads="1" noChangeShapeType="1" noTextEdit="1"/>
              </p:cNvSpPr>
              <p:nvPr/>
            </p:nvSpPr>
            <p:spPr>
              <a:xfrm>
                <a:off x="718675" y="4397599"/>
                <a:ext cx="627414" cy="394532"/>
              </a:xfrm>
              <a:prstGeom prst="rect">
                <a:avLst/>
              </a:prstGeom>
              <a:blipFill>
                <a:blip r:embed="rId19"/>
                <a:stretch>
                  <a:fillRect r="-87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3935B5FF-EBFD-33D8-DEDE-73D2DA011DC6}"/>
                  </a:ext>
                </a:extLst>
              </p:cNvPr>
              <p:cNvSpPr txBox="1"/>
              <p:nvPr/>
            </p:nvSpPr>
            <p:spPr>
              <a:xfrm>
                <a:off x="1398141" y="2790028"/>
                <a:ext cx="62741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𝜎</m:t>
                          </m:r>
                        </m:e>
                        <m:sub>
                          <m:r>
                            <a:rPr lang="en-US" b="0" i="1" smtClean="0">
                              <a:latin typeface="Cambria Math" panose="02040503050406030204" pitchFamily="18" charset="0"/>
                            </a:rPr>
                            <m:t>𝑆</m:t>
                          </m:r>
                        </m:sub>
                      </m:sSub>
                      <m:r>
                        <a:rPr lang="en-US" b="0" i="1" smtClean="0">
                          <a:latin typeface="Cambria Math" panose="02040503050406030204" pitchFamily="18" charset="0"/>
                        </a:rPr>
                        <m:t>𝑈</m:t>
                      </m:r>
                    </m:oMath>
                  </m:oMathPara>
                </a14:m>
                <a:endParaRPr lang="en-US"/>
              </a:p>
            </p:txBody>
          </p:sp>
        </mc:Choice>
        <mc:Fallback xmlns="">
          <p:sp>
            <p:nvSpPr>
              <p:cNvPr id="41" name="TextBox 40">
                <a:extLst>
                  <a:ext uri="{FF2B5EF4-FFF2-40B4-BE49-F238E27FC236}">
                    <a16:creationId xmlns:a16="http://schemas.microsoft.com/office/drawing/2014/main" id="{3935B5FF-EBFD-33D8-DEDE-73D2DA011DC6}"/>
                  </a:ext>
                </a:extLst>
              </p:cNvPr>
              <p:cNvSpPr txBox="1">
                <a:spLocks noRot="1" noChangeAspect="1" noMove="1" noResize="1" noEditPoints="1" noAdjustHandles="1" noChangeArrowheads="1" noChangeShapeType="1" noTextEdit="1"/>
              </p:cNvSpPr>
              <p:nvPr/>
            </p:nvSpPr>
            <p:spPr>
              <a:xfrm>
                <a:off x="1398141" y="2790028"/>
                <a:ext cx="627414" cy="369332"/>
              </a:xfrm>
              <a:prstGeom prst="rect">
                <a:avLst/>
              </a:prstGeom>
              <a:blipFill>
                <a:blip r:embed="rId2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3DAC934D-095F-BD51-FF20-B0049D57858B}"/>
                  </a:ext>
                </a:extLst>
              </p:cNvPr>
              <p:cNvSpPr txBox="1"/>
              <p:nvPr/>
            </p:nvSpPr>
            <p:spPr>
              <a:xfrm>
                <a:off x="6117068" y="6256742"/>
                <a:ext cx="627414" cy="3945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𝜅</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𝑚</m:t>
                              </m:r>
                            </m:sub>
                          </m:sSub>
                        </m:sub>
                      </m:sSub>
                      <m:r>
                        <a:rPr lang="en-US" b="0" i="1" smtClean="0">
                          <a:latin typeface="Cambria Math" panose="02040503050406030204" pitchFamily="18" charset="0"/>
                        </a:rPr>
                        <m:t>𝑅</m:t>
                      </m:r>
                    </m:oMath>
                  </m:oMathPara>
                </a14:m>
                <a:endParaRPr lang="en-US"/>
              </a:p>
            </p:txBody>
          </p:sp>
        </mc:Choice>
        <mc:Fallback xmlns="">
          <p:sp>
            <p:nvSpPr>
              <p:cNvPr id="42" name="TextBox 41">
                <a:extLst>
                  <a:ext uri="{FF2B5EF4-FFF2-40B4-BE49-F238E27FC236}">
                    <a16:creationId xmlns:a16="http://schemas.microsoft.com/office/drawing/2014/main" id="{3DAC934D-095F-BD51-FF20-B0049D57858B}"/>
                  </a:ext>
                </a:extLst>
              </p:cNvPr>
              <p:cNvSpPr txBox="1">
                <a:spLocks noRot="1" noChangeAspect="1" noMove="1" noResize="1" noEditPoints="1" noAdjustHandles="1" noChangeArrowheads="1" noChangeShapeType="1" noTextEdit="1"/>
              </p:cNvSpPr>
              <p:nvPr/>
            </p:nvSpPr>
            <p:spPr>
              <a:xfrm>
                <a:off x="6117068" y="6256742"/>
                <a:ext cx="627414" cy="394532"/>
              </a:xfrm>
              <a:prstGeom prst="rect">
                <a:avLst/>
              </a:prstGeom>
              <a:blipFill>
                <a:blip r:embed="rId21"/>
                <a:stretch>
                  <a:fillRect r="-13592"/>
                </a:stretch>
              </a:blipFill>
            </p:spPr>
            <p:txBody>
              <a:bodyPr/>
              <a:lstStyle/>
              <a:p>
                <a:r>
                  <a:rPr lang="en-US">
                    <a:noFill/>
                  </a:rPr>
                  <a:t> </a:t>
                </a:r>
              </a:p>
            </p:txBody>
          </p:sp>
        </mc:Fallback>
      </mc:AlternateContent>
      <p:cxnSp>
        <p:nvCxnSpPr>
          <p:cNvPr id="43" name="Straight Arrow Connector 42">
            <a:extLst>
              <a:ext uri="{FF2B5EF4-FFF2-40B4-BE49-F238E27FC236}">
                <a16:creationId xmlns:a16="http://schemas.microsoft.com/office/drawing/2014/main" id="{ED239E5E-1BD1-DB58-DAAB-4F592E4BD441}"/>
              </a:ext>
            </a:extLst>
          </p:cNvPr>
          <p:cNvCxnSpPr>
            <a:cxnSpLocks/>
          </p:cNvCxnSpPr>
          <p:nvPr/>
        </p:nvCxnSpPr>
        <p:spPr>
          <a:xfrm flipH="1">
            <a:off x="3297698" y="2417497"/>
            <a:ext cx="289405" cy="457081"/>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44" name="Straight Arrow Connector 43">
            <a:extLst>
              <a:ext uri="{FF2B5EF4-FFF2-40B4-BE49-F238E27FC236}">
                <a16:creationId xmlns:a16="http://schemas.microsoft.com/office/drawing/2014/main" id="{D9633290-8FB3-F8EB-6035-0959240B0371}"/>
              </a:ext>
            </a:extLst>
          </p:cNvPr>
          <p:cNvCxnSpPr>
            <a:cxnSpLocks/>
          </p:cNvCxnSpPr>
          <p:nvPr/>
        </p:nvCxnSpPr>
        <p:spPr>
          <a:xfrm flipH="1">
            <a:off x="3587103" y="2417497"/>
            <a:ext cx="7589520"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45" name="Straight Arrow Connector 44">
            <a:extLst>
              <a:ext uri="{FF2B5EF4-FFF2-40B4-BE49-F238E27FC236}">
                <a16:creationId xmlns:a16="http://schemas.microsoft.com/office/drawing/2014/main" id="{C95324CF-F6E3-9465-FB66-1D72EE862EB2}"/>
              </a:ext>
            </a:extLst>
          </p:cNvPr>
          <p:cNvCxnSpPr>
            <a:cxnSpLocks/>
          </p:cNvCxnSpPr>
          <p:nvPr/>
        </p:nvCxnSpPr>
        <p:spPr>
          <a:xfrm>
            <a:off x="10293042" y="4841520"/>
            <a:ext cx="883581"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FAE34435-DCEC-3921-6380-F0B4A9E57C7F}"/>
                  </a:ext>
                </a:extLst>
              </p:cNvPr>
              <p:cNvSpPr txBox="1"/>
              <p:nvPr/>
            </p:nvSpPr>
            <p:spPr>
              <a:xfrm>
                <a:off x="9498478" y="2009700"/>
                <a:ext cx="62741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𝜅</m:t>
                          </m:r>
                        </m:e>
                        <m:sub>
                          <m:r>
                            <a:rPr lang="en-US" b="0" i="1" smtClean="0">
                              <a:latin typeface="Cambria Math" panose="02040503050406030204" pitchFamily="18" charset="0"/>
                            </a:rPr>
                            <m:t>𝑅</m:t>
                          </m:r>
                        </m:sub>
                      </m:sSub>
                      <m:r>
                        <a:rPr lang="en-US" b="0" i="1" smtClean="0">
                          <a:latin typeface="Cambria Math" panose="02040503050406030204" pitchFamily="18" charset="0"/>
                        </a:rPr>
                        <m:t>𝑅</m:t>
                      </m:r>
                    </m:oMath>
                  </m:oMathPara>
                </a14:m>
                <a:endParaRPr lang="en-US"/>
              </a:p>
            </p:txBody>
          </p:sp>
        </mc:Choice>
        <mc:Fallback xmlns="">
          <p:sp>
            <p:nvSpPr>
              <p:cNvPr id="46" name="TextBox 45">
                <a:extLst>
                  <a:ext uri="{FF2B5EF4-FFF2-40B4-BE49-F238E27FC236}">
                    <a16:creationId xmlns:a16="http://schemas.microsoft.com/office/drawing/2014/main" id="{FAE34435-DCEC-3921-6380-F0B4A9E57C7F}"/>
                  </a:ext>
                </a:extLst>
              </p:cNvPr>
              <p:cNvSpPr txBox="1">
                <a:spLocks noRot="1" noChangeAspect="1" noMove="1" noResize="1" noEditPoints="1" noAdjustHandles="1" noChangeArrowheads="1" noChangeShapeType="1" noTextEdit="1"/>
              </p:cNvSpPr>
              <p:nvPr/>
            </p:nvSpPr>
            <p:spPr>
              <a:xfrm>
                <a:off x="9498478" y="2009700"/>
                <a:ext cx="627414" cy="369332"/>
              </a:xfrm>
              <a:prstGeom prst="rect">
                <a:avLst/>
              </a:prstGeom>
              <a:blipFill>
                <a:blip r:embed="rId2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08CBD675-9C85-546B-D51A-BB91CA5F7AD7}"/>
                  </a:ext>
                </a:extLst>
              </p:cNvPr>
              <p:cNvSpPr txBox="1"/>
              <p:nvPr/>
            </p:nvSpPr>
            <p:spPr>
              <a:xfrm>
                <a:off x="3172876" y="1768209"/>
                <a:ext cx="69293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𝜉</m:t>
                          </m:r>
                        </m:e>
                        <m:sub>
                          <m:r>
                            <a:rPr lang="en-US" b="0" i="1" smtClean="0">
                              <a:latin typeface="Cambria Math" panose="02040503050406030204" pitchFamily="18" charset="0"/>
                            </a:rPr>
                            <m:t>𝑆</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h</m:t>
                          </m:r>
                        </m:sub>
                      </m:sSub>
                    </m:oMath>
                  </m:oMathPara>
                </a14:m>
                <a:endParaRPr lang="en-US"/>
              </a:p>
            </p:txBody>
          </p:sp>
        </mc:Choice>
        <mc:Fallback xmlns="">
          <p:sp>
            <p:nvSpPr>
              <p:cNvPr id="47" name="TextBox 46">
                <a:extLst>
                  <a:ext uri="{FF2B5EF4-FFF2-40B4-BE49-F238E27FC236}">
                    <a16:creationId xmlns:a16="http://schemas.microsoft.com/office/drawing/2014/main" id="{08CBD675-9C85-546B-D51A-BB91CA5F7AD7}"/>
                  </a:ext>
                </a:extLst>
              </p:cNvPr>
              <p:cNvSpPr txBox="1">
                <a:spLocks noRot="1" noChangeAspect="1" noMove="1" noResize="1" noEditPoints="1" noAdjustHandles="1" noChangeArrowheads="1" noChangeShapeType="1" noTextEdit="1"/>
              </p:cNvSpPr>
              <p:nvPr/>
            </p:nvSpPr>
            <p:spPr>
              <a:xfrm>
                <a:off x="3172876" y="1768209"/>
                <a:ext cx="692938" cy="369332"/>
              </a:xfrm>
              <a:prstGeom prst="rect">
                <a:avLst/>
              </a:prstGeom>
              <a:blipFill>
                <a:blip r:embed="rId23"/>
                <a:stretch>
                  <a:fillRect b="-13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2379165B-CC00-7305-B620-D4BC2E559F07}"/>
                  </a:ext>
                </a:extLst>
              </p:cNvPr>
              <p:cNvSpPr txBox="1"/>
              <p:nvPr/>
            </p:nvSpPr>
            <p:spPr>
              <a:xfrm>
                <a:off x="2035165" y="1952875"/>
                <a:ext cx="692938" cy="40421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𝜉</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h</m:t>
                              </m:r>
                            </m:sub>
                          </m:sSub>
                        </m:sub>
                      </m:sSub>
                      <m:r>
                        <a:rPr lang="en-US" b="0" i="1" smtClean="0">
                          <a:latin typeface="Cambria Math" panose="02040503050406030204" pitchFamily="18" charset="0"/>
                        </a:rPr>
                        <m:t>𝑆</m:t>
                      </m:r>
                    </m:oMath>
                  </m:oMathPara>
                </a14:m>
                <a:endParaRPr lang="en-US"/>
              </a:p>
            </p:txBody>
          </p:sp>
        </mc:Choice>
        <mc:Fallback xmlns="">
          <p:sp>
            <p:nvSpPr>
              <p:cNvPr id="48" name="TextBox 47">
                <a:extLst>
                  <a:ext uri="{FF2B5EF4-FFF2-40B4-BE49-F238E27FC236}">
                    <a16:creationId xmlns:a16="http://schemas.microsoft.com/office/drawing/2014/main" id="{2379165B-CC00-7305-B620-D4BC2E559F07}"/>
                  </a:ext>
                </a:extLst>
              </p:cNvPr>
              <p:cNvSpPr txBox="1">
                <a:spLocks noRot="1" noChangeAspect="1" noMove="1" noResize="1" noEditPoints="1" noAdjustHandles="1" noChangeArrowheads="1" noChangeShapeType="1" noTextEdit="1"/>
              </p:cNvSpPr>
              <p:nvPr/>
            </p:nvSpPr>
            <p:spPr>
              <a:xfrm>
                <a:off x="2035165" y="1952875"/>
                <a:ext cx="692938" cy="404213"/>
              </a:xfrm>
              <a:prstGeom prst="rect">
                <a:avLst/>
              </a:prstGeom>
              <a:blipFill>
                <a:blip r:embed="rId24"/>
                <a:stretch>
                  <a:fillRect b="-44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20B892C9-0132-ABB1-6EFC-3410D047E09D}"/>
                  </a:ext>
                </a:extLst>
              </p:cNvPr>
              <p:cNvSpPr txBox="1"/>
              <p:nvPr/>
            </p:nvSpPr>
            <p:spPr>
              <a:xfrm>
                <a:off x="5367177" y="1768209"/>
                <a:ext cx="69293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𝜉</m:t>
                          </m:r>
                        </m:e>
                        <m:sub>
                          <m:r>
                            <a:rPr lang="en-US" b="0" i="1" smtClean="0">
                              <a:latin typeface="Cambria Math" panose="02040503050406030204" pitchFamily="18" charset="0"/>
                            </a:rPr>
                            <m:t>𝐸</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h</m:t>
                          </m:r>
                        </m:sub>
                      </m:sSub>
                    </m:oMath>
                  </m:oMathPara>
                </a14:m>
                <a:endParaRPr lang="en-US"/>
              </a:p>
            </p:txBody>
          </p:sp>
        </mc:Choice>
        <mc:Fallback xmlns="">
          <p:sp>
            <p:nvSpPr>
              <p:cNvPr id="49" name="TextBox 48">
                <a:extLst>
                  <a:ext uri="{FF2B5EF4-FFF2-40B4-BE49-F238E27FC236}">
                    <a16:creationId xmlns:a16="http://schemas.microsoft.com/office/drawing/2014/main" id="{20B892C9-0132-ABB1-6EFC-3410D047E09D}"/>
                  </a:ext>
                </a:extLst>
              </p:cNvPr>
              <p:cNvSpPr txBox="1">
                <a:spLocks noRot="1" noChangeAspect="1" noMove="1" noResize="1" noEditPoints="1" noAdjustHandles="1" noChangeArrowheads="1" noChangeShapeType="1" noTextEdit="1"/>
              </p:cNvSpPr>
              <p:nvPr/>
            </p:nvSpPr>
            <p:spPr>
              <a:xfrm>
                <a:off x="5367177" y="1768209"/>
                <a:ext cx="692938" cy="369332"/>
              </a:xfrm>
              <a:prstGeom prst="rect">
                <a:avLst/>
              </a:prstGeom>
              <a:blipFill>
                <a:blip r:embed="rId25"/>
                <a:stretch>
                  <a:fillRect b="-13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306CEB04-B369-FCD5-53E8-592DF8C76EE2}"/>
                  </a:ext>
                </a:extLst>
              </p:cNvPr>
              <p:cNvSpPr txBox="1"/>
              <p:nvPr/>
            </p:nvSpPr>
            <p:spPr>
              <a:xfrm>
                <a:off x="4131047" y="1802044"/>
                <a:ext cx="692938" cy="40421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𝜉</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h</m:t>
                              </m:r>
                            </m:sub>
                          </m:sSub>
                        </m:sub>
                      </m:sSub>
                      <m:r>
                        <a:rPr lang="en-US" b="0" i="1" smtClean="0">
                          <a:latin typeface="Cambria Math" panose="02040503050406030204" pitchFamily="18" charset="0"/>
                        </a:rPr>
                        <m:t>𝐸</m:t>
                      </m:r>
                    </m:oMath>
                  </m:oMathPara>
                </a14:m>
                <a:endParaRPr lang="en-US"/>
              </a:p>
            </p:txBody>
          </p:sp>
        </mc:Choice>
        <mc:Fallback xmlns="">
          <p:sp>
            <p:nvSpPr>
              <p:cNvPr id="50" name="TextBox 49">
                <a:extLst>
                  <a:ext uri="{FF2B5EF4-FFF2-40B4-BE49-F238E27FC236}">
                    <a16:creationId xmlns:a16="http://schemas.microsoft.com/office/drawing/2014/main" id="{306CEB04-B369-FCD5-53E8-592DF8C76EE2}"/>
                  </a:ext>
                </a:extLst>
              </p:cNvPr>
              <p:cNvSpPr txBox="1">
                <a:spLocks noRot="1" noChangeAspect="1" noMove="1" noResize="1" noEditPoints="1" noAdjustHandles="1" noChangeArrowheads="1" noChangeShapeType="1" noTextEdit="1"/>
              </p:cNvSpPr>
              <p:nvPr/>
            </p:nvSpPr>
            <p:spPr>
              <a:xfrm>
                <a:off x="4131047" y="1802044"/>
                <a:ext cx="692938" cy="404213"/>
              </a:xfrm>
              <a:prstGeom prst="rect">
                <a:avLst/>
              </a:prstGeom>
              <a:blipFill>
                <a:blip r:embed="rId26"/>
                <a:stretch>
                  <a:fillRect b="-45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33B3C980-80F0-4F5D-EA47-C4CA7CEBEF60}"/>
                  </a:ext>
                </a:extLst>
              </p:cNvPr>
              <p:cNvSpPr txBox="1"/>
              <p:nvPr/>
            </p:nvSpPr>
            <p:spPr>
              <a:xfrm>
                <a:off x="7646458" y="1901630"/>
                <a:ext cx="63204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𝜉</m:t>
                          </m:r>
                        </m:e>
                        <m:sub>
                          <m:r>
                            <a:rPr lang="en-US" b="0" i="1" smtClean="0">
                              <a:latin typeface="Cambria Math" panose="02040503050406030204" pitchFamily="18" charset="0"/>
                            </a:rPr>
                            <m:t>𝐼</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h</m:t>
                          </m:r>
                        </m:sub>
                      </m:sSub>
                    </m:oMath>
                  </m:oMathPara>
                </a14:m>
                <a:endParaRPr lang="en-US"/>
              </a:p>
            </p:txBody>
          </p:sp>
        </mc:Choice>
        <mc:Fallback xmlns="">
          <p:sp>
            <p:nvSpPr>
              <p:cNvPr id="51" name="TextBox 50">
                <a:extLst>
                  <a:ext uri="{FF2B5EF4-FFF2-40B4-BE49-F238E27FC236}">
                    <a16:creationId xmlns:a16="http://schemas.microsoft.com/office/drawing/2014/main" id="{33B3C980-80F0-4F5D-EA47-C4CA7CEBEF60}"/>
                  </a:ext>
                </a:extLst>
              </p:cNvPr>
              <p:cNvSpPr txBox="1">
                <a:spLocks noRot="1" noChangeAspect="1" noMove="1" noResize="1" noEditPoints="1" noAdjustHandles="1" noChangeArrowheads="1" noChangeShapeType="1" noTextEdit="1"/>
              </p:cNvSpPr>
              <p:nvPr/>
            </p:nvSpPr>
            <p:spPr>
              <a:xfrm>
                <a:off x="7646458" y="1901630"/>
                <a:ext cx="632043" cy="369332"/>
              </a:xfrm>
              <a:prstGeom prst="rect">
                <a:avLst/>
              </a:prstGeom>
              <a:blipFill>
                <a:blip r:embed="rId27"/>
                <a:stretch>
                  <a:fillRect b="-114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3A2C77E6-575F-4125-F0A3-CAA0883C8F1E}"/>
                  </a:ext>
                </a:extLst>
              </p:cNvPr>
              <p:cNvSpPr txBox="1"/>
              <p:nvPr/>
            </p:nvSpPr>
            <p:spPr>
              <a:xfrm>
                <a:off x="6636722" y="1790276"/>
                <a:ext cx="692938" cy="40421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𝜉</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h</m:t>
                              </m:r>
                            </m:sub>
                          </m:sSub>
                        </m:sub>
                      </m:sSub>
                      <m:r>
                        <a:rPr lang="en-US" b="0" i="1" smtClean="0">
                          <a:latin typeface="Cambria Math" panose="02040503050406030204" pitchFamily="18" charset="0"/>
                        </a:rPr>
                        <m:t>𝐼</m:t>
                      </m:r>
                    </m:oMath>
                  </m:oMathPara>
                </a14:m>
                <a:endParaRPr lang="en-US"/>
              </a:p>
            </p:txBody>
          </p:sp>
        </mc:Choice>
        <mc:Fallback xmlns="">
          <p:sp>
            <p:nvSpPr>
              <p:cNvPr id="52" name="TextBox 51">
                <a:extLst>
                  <a:ext uri="{FF2B5EF4-FFF2-40B4-BE49-F238E27FC236}">
                    <a16:creationId xmlns:a16="http://schemas.microsoft.com/office/drawing/2014/main" id="{3A2C77E6-575F-4125-F0A3-CAA0883C8F1E}"/>
                  </a:ext>
                </a:extLst>
              </p:cNvPr>
              <p:cNvSpPr txBox="1">
                <a:spLocks noRot="1" noChangeAspect="1" noMove="1" noResize="1" noEditPoints="1" noAdjustHandles="1" noChangeArrowheads="1" noChangeShapeType="1" noTextEdit="1"/>
              </p:cNvSpPr>
              <p:nvPr/>
            </p:nvSpPr>
            <p:spPr>
              <a:xfrm>
                <a:off x="6636722" y="1790276"/>
                <a:ext cx="692938" cy="404213"/>
              </a:xfrm>
              <a:prstGeom prst="rect">
                <a:avLst/>
              </a:prstGeom>
              <a:blipFill>
                <a:blip r:embed="rId28"/>
                <a:stretch>
                  <a:fillRect b="-45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7070A489-BE8E-EA26-7B33-3CE930902DA4}"/>
                  </a:ext>
                </a:extLst>
              </p:cNvPr>
              <p:cNvSpPr txBox="1"/>
              <p:nvPr/>
            </p:nvSpPr>
            <p:spPr>
              <a:xfrm>
                <a:off x="8495692" y="5383821"/>
                <a:ext cx="69293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𝛾</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𝑚</m:t>
                          </m:r>
                        </m:sub>
                      </m:sSub>
                    </m:oMath>
                  </m:oMathPara>
                </a14:m>
                <a:endParaRPr lang="en-US"/>
              </a:p>
            </p:txBody>
          </p:sp>
        </mc:Choice>
        <mc:Fallback xmlns="">
          <p:sp>
            <p:nvSpPr>
              <p:cNvPr id="53" name="TextBox 52">
                <a:extLst>
                  <a:ext uri="{FF2B5EF4-FFF2-40B4-BE49-F238E27FC236}">
                    <a16:creationId xmlns:a16="http://schemas.microsoft.com/office/drawing/2014/main" id="{7070A489-BE8E-EA26-7B33-3CE930902DA4}"/>
                  </a:ext>
                </a:extLst>
              </p:cNvPr>
              <p:cNvSpPr txBox="1">
                <a:spLocks noRot="1" noChangeAspect="1" noMove="1" noResize="1" noEditPoints="1" noAdjustHandles="1" noChangeArrowheads="1" noChangeShapeType="1" noTextEdit="1"/>
              </p:cNvSpPr>
              <p:nvPr/>
            </p:nvSpPr>
            <p:spPr>
              <a:xfrm>
                <a:off x="8495692" y="5383821"/>
                <a:ext cx="692938" cy="369332"/>
              </a:xfrm>
              <a:prstGeom prst="rect">
                <a:avLst/>
              </a:prstGeom>
              <a:blipFill>
                <a:blip r:embed="rId29"/>
                <a:stretch>
                  <a:fillRect b="-327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9541B79D-732A-C228-3FD6-3695CF671920}"/>
                  </a:ext>
                </a:extLst>
              </p:cNvPr>
              <p:cNvSpPr txBox="1"/>
              <p:nvPr/>
            </p:nvSpPr>
            <p:spPr>
              <a:xfrm>
                <a:off x="8569784" y="3792892"/>
                <a:ext cx="41793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𝛾</m:t>
                      </m:r>
                      <m:r>
                        <a:rPr lang="en-US" b="0" i="1" smtClean="0">
                          <a:latin typeface="Cambria Math" panose="02040503050406030204" pitchFamily="18" charset="0"/>
                        </a:rPr>
                        <m:t>𝐼</m:t>
                      </m:r>
                    </m:oMath>
                  </m:oMathPara>
                </a14:m>
                <a:endParaRPr lang="en-US"/>
              </a:p>
            </p:txBody>
          </p:sp>
        </mc:Choice>
        <mc:Fallback xmlns="">
          <p:sp>
            <p:nvSpPr>
              <p:cNvPr id="54" name="TextBox 53">
                <a:extLst>
                  <a:ext uri="{FF2B5EF4-FFF2-40B4-BE49-F238E27FC236}">
                    <a16:creationId xmlns:a16="http://schemas.microsoft.com/office/drawing/2014/main" id="{9541B79D-732A-C228-3FD6-3695CF671920}"/>
                  </a:ext>
                </a:extLst>
              </p:cNvPr>
              <p:cNvSpPr txBox="1">
                <a:spLocks noRot="1" noChangeAspect="1" noMove="1" noResize="1" noEditPoints="1" noAdjustHandles="1" noChangeArrowheads="1" noChangeShapeType="1" noTextEdit="1"/>
              </p:cNvSpPr>
              <p:nvPr/>
            </p:nvSpPr>
            <p:spPr>
              <a:xfrm>
                <a:off x="8569784" y="3792892"/>
                <a:ext cx="417931" cy="369332"/>
              </a:xfrm>
              <a:prstGeom prst="rect">
                <a:avLst/>
              </a:prstGeom>
              <a:blipFill>
                <a:blip r:embed="rId30"/>
                <a:stretch>
                  <a:fillRect b="-98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95E4877E-2EFC-5C9E-4D19-C6BDC00EC26C}"/>
                  </a:ext>
                </a:extLst>
              </p:cNvPr>
              <p:cNvSpPr txBox="1"/>
              <p:nvPr/>
            </p:nvSpPr>
            <p:spPr>
              <a:xfrm>
                <a:off x="8357586" y="4812124"/>
                <a:ext cx="36284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𝜇</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𝑚</m:t>
                          </m:r>
                        </m:sub>
                      </m:sSub>
                    </m:oMath>
                  </m:oMathPara>
                </a14:m>
                <a:endParaRPr lang="en-US"/>
              </a:p>
            </p:txBody>
          </p:sp>
        </mc:Choice>
        <mc:Fallback xmlns="">
          <p:sp>
            <p:nvSpPr>
              <p:cNvPr id="55" name="TextBox 54">
                <a:extLst>
                  <a:ext uri="{FF2B5EF4-FFF2-40B4-BE49-F238E27FC236}">
                    <a16:creationId xmlns:a16="http://schemas.microsoft.com/office/drawing/2014/main" id="{95E4877E-2EFC-5C9E-4D19-C6BDC00EC26C}"/>
                  </a:ext>
                </a:extLst>
              </p:cNvPr>
              <p:cNvSpPr txBox="1">
                <a:spLocks noRot="1" noChangeAspect="1" noMove="1" noResize="1" noEditPoints="1" noAdjustHandles="1" noChangeArrowheads="1" noChangeShapeType="1" noTextEdit="1"/>
              </p:cNvSpPr>
              <p:nvPr/>
            </p:nvSpPr>
            <p:spPr>
              <a:xfrm>
                <a:off x="8357586" y="4812124"/>
                <a:ext cx="362847" cy="369332"/>
              </a:xfrm>
              <a:prstGeom prst="rect">
                <a:avLst/>
              </a:prstGeom>
              <a:blipFill>
                <a:blip r:embed="rId31"/>
                <a:stretch>
                  <a:fillRect r="-36667" b="-327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B44019-15C2-A79F-7849-838FE8B103D2}"/>
                  </a:ext>
                </a:extLst>
              </p:cNvPr>
              <p:cNvSpPr txBox="1"/>
              <p:nvPr/>
            </p:nvSpPr>
            <p:spPr>
              <a:xfrm>
                <a:off x="8660737" y="3080152"/>
                <a:ext cx="49395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𝜇</m:t>
                      </m:r>
                      <m:r>
                        <a:rPr lang="en-US" b="0" i="1" smtClean="0">
                          <a:latin typeface="Cambria Math" panose="02040503050406030204" pitchFamily="18" charset="0"/>
                        </a:rPr>
                        <m:t>𝐼</m:t>
                      </m:r>
                    </m:oMath>
                  </m:oMathPara>
                </a14:m>
                <a:endParaRPr lang="en-US"/>
              </a:p>
            </p:txBody>
          </p:sp>
        </mc:Choice>
        <mc:Fallback xmlns="">
          <p:sp>
            <p:nvSpPr>
              <p:cNvPr id="56" name="TextBox 55">
                <a:extLst>
                  <a:ext uri="{FF2B5EF4-FFF2-40B4-BE49-F238E27FC236}">
                    <a16:creationId xmlns:a16="http://schemas.microsoft.com/office/drawing/2014/main" id="{38B44019-15C2-A79F-7849-838FE8B103D2}"/>
                  </a:ext>
                </a:extLst>
              </p:cNvPr>
              <p:cNvSpPr txBox="1">
                <a:spLocks noRot="1" noChangeAspect="1" noMove="1" noResize="1" noEditPoints="1" noAdjustHandles="1" noChangeArrowheads="1" noChangeShapeType="1" noTextEdit="1"/>
              </p:cNvSpPr>
              <p:nvPr/>
            </p:nvSpPr>
            <p:spPr>
              <a:xfrm>
                <a:off x="8660737" y="3080152"/>
                <a:ext cx="493950" cy="369332"/>
              </a:xfrm>
              <a:prstGeom prst="rect">
                <a:avLst/>
              </a:prstGeom>
              <a:blipFill>
                <a:blip r:embed="rId32"/>
                <a:stretch>
                  <a:fillRect b="-9836"/>
                </a:stretch>
              </a:blipFill>
            </p:spPr>
            <p:txBody>
              <a:bodyPr/>
              <a:lstStyle/>
              <a:p>
                <a:r>
                  <a:rPr lang="en-US">
                    <a:noFill/>
                  </a:rPr>
                  <a:t> </a:t>
                </a:r>
              </a:p>
            </p:txBody>
          </p:sp>
        </mc:Fallback>
      </mc:AlternateContent>
      <p:cxnSp>
        <p:nvCxnSpPr>
          <p:cNvPr id="57" name="Straight Arrow Connector 56">
            <a:extLst>
              <a:ext uri="{FF2B5EF4-FFF2-40B4-BE49-F238E27FC236}">
                <a16:creationId xmlns:a16="http://schemas.microsoft.com/office/drawing/2014/main" id="{F66C59B1-A725-D7FA-24C4-7C0D046AFA4D}"/>
              </a:ext>
            </a:extLst>
          </p:cNvPr>
          <p:cNvCxnSpPr>
            <a:cxnSpLocks/>
          </p:cNvCxnSpPr>
          <p:nvPr/>
        </p:nvCxnSpPr>
        <p:spPr>
          <a:xfrm flipV="1">
            <a:off x="11189581" y="2464080"/>
            <a:ext cx="0" cy="237744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mc:AlternateContent xmlns:mc="http://schemas.openxmlformats.org/markup-compatibility/2006" xmlns:a14="http://schemas.microsoft.com/office/drawing/2010/main">
        <mc:Choice Requires="a14">
          <p:sp>
            <p:nvSpPr>
              <p:cNvPr id="58" name="Rectangle 57">
                <a:extLst>
                  <a:ext uri="{FF2B5EF4-FFF2-40B4-BE49-F238E27FC236}">
                    <a16:creationId xmlns:a16="http://schemas.microsoft.com/office/drawing/2014/main" id="{2A23E5AC-5BA4-F3D3-B9BD-709BF51B9EBD}"/>
                  </a:ext>
                </a:extLst>
              </p:cNvPr>
              <p:cNvSpPr/>
              <p:nvPr/>
            </p:nvSpPr>
            <p:spPr>
              <a:xfrm>
                <a:off x="2476203" y="795776"/>
                <a:ext cx="807522" cy="59673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h</m:t>
                          </m:r>
                        </m:sub>
                      </m:sSub>
                    </m:oMath>
                  </m:oMathPara>
                </a14:m>
                <a:endParaRPr lang="en-US"/>
              </a:p>
            </p:txBody>
          </p:sp>
        </mc:Choice>
        <mc:Fallback xmlns="">
          <p:sp>
            <p:nvSpPr>
              <p:cNvPr id="58" name="Rectangle 57">
                <a:extLst>
                  <a:ext uri="{FF2B5EF4-FFF2-40B4-BE49-F238E27FC236}">
                    <a16:creationId xmlns:a16="http://schemas.microsoft.com/office/drawing/2014/main" id="{2A23E5AC-5BA4-F3D3-B9BD-709BF51B9EBD}"/>
                  </a:ext>
                </a:extLst>
              </p:cNvPr>
              <p:cNvSpPr>
                <a:spLocks noRot="1" noChangeAspect="1" noMove="1" noResize="1" noEditPoints="1" noAdjustHandles="1" noChangeArrowheads="1" noChangeShapeType="1" noTextEdit="1"/>
              </p:cNvSpPr>
              <p:nvPr/>
            </p:nvSpPr>
            <p:spPr>
              <a:xfrm>
                <a:off x="2476203" y="795776"/>
                <a:ext cx="807522" cy="596735"/>
              </a:xfrm>
              <a:prstGeom prst="rect">
                <a:avLst/>
              </a:prstGeom>
              <a:blipFill>
                <a:blip r:embed="rId3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Rectangle 58">
                <a:extLst>
                  <a:ext uri="{FF2B5EF4-FFF2-40B4-BE49-F238E27FC236}">
                    <a16:creationId xmlns:a16="http://schemas.microsoft.com/office/drawing/2014/main" id="{B321D446-1EE4-C633-AEBF-77590B4D97D3}"/>
                  </a:ext>
                </a:extLst>
              </p:cNvPr>
              <p:cNvSpPr/>
              <p:nvPr/>
            </p:nvSpPr>
            <p:spPr>
              <a:xfrm>
                <a:off x="4720640" y="795776"/>
                <a:ext cx="807522" cy="59673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h</m:t>
                          </m:r>
                        </m:sub>
                      </m:sSub>
                    </m:oMath>
                  </m:oMathPara>
                </a14:m>
                <a:endParaRPr lang="en-US"/>
              </a:p>
            </p:txBody>
          </p:sp>
        </mc:Choice>
        <mc:Fallback xmlns="">
          <p:sp>
            <p:nvSpPr>
              <p:cNvPr id="59" name="Rectangle 58">
                <a:extLst>
                  <a:ext uri="{FF2B5EF4-FFF2-40B4-BE49-F238E27FC236}">
                    <a16:creationId xmlns:a16="http://schemas.microsoft.com/office/drawing/2014/main" id="{B321D446-1EE4-C633-AEBF-77590B4D97D3}"/>
                  </a:ext>
                </a:extLst>
              </p:cNvPr>
              <p:cNvSpPr>
                <a:spLocks noRot="1" noChangeAspect="1" noMove="1" noResize="1" noEditPoints="1" noAdjustHandles="1" noChangeArrowheads="1" noChangeShapeType="1" noTextEdit="1"/>
              </p:cNvSpPr>
              <p:nvPr/>
            </p:nvSpPr>
            <p:spPr>
              <a:xfrm>
                <a:off x="4720640" y="795776"/>
                <a:ext cx="807522" cy="596735"/>
              </a:xfrm>
              <a:prstGeom prst="rect">
                <a:avLst/>
              </a:prstGeom>
              <a:blipFill>
                <a:blip r:embed="rId3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Rectangle 59">
                <a:extLst>
                  <a:ext uri="{FF2B5EF4-FFF2-40B4-BE49-F238E27FC236}">
                    <a16:creationId xmlns:a16="http://schemas.microsoft.com/office/drawing/2014/main" id="{B2D373B3-0E47-76E4-0251-31A881145EAA}"/>
                  </a:ext>
                </a:extLst>
              </p:cNvPr>
              <p:cNvSpPr/>
              <p:nvPr/>
            </p:nvSpPr>
            <p:spPr>
              <a:xfrm>
                <a:off x="7178833" y="795776"/>
                <a:ext cx="807522" cy="59673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h</m:t>
                          </m:r>
                        </m:sub>
                      </m:sSub>
                    </m:oMath>
                  </m:oMathPara>
                </a14:m>
                <a:endParaRPr lang="en-US"/>
              </a:p>
            </p:txBody>
          </p:sp>
        </mc:Choice>
        <mc:Fallback xmlns="">
          <p:sp>
            <p:nvSpPr>
              <p:cNvPr id="60" name="Rectangle 59">
                <a:extLst>
                  <a:ext uri="{FF2B5EF4-FFF2-40B4-BE49-F238E27FC236}">
                    <a16:creationId xmlns:a16="http://schemas.microsoft.com/office/drawing/2014/main" id="{B2D373B3-0E47-76E4-0251-31A881145EAA}"/>
                  </a:ext>
                </a:extLst>
              </p:cNvPr>
              <p:cNvSpPr>
                <a:spLocks noRot="1" noChangeAspect="1" noMove="1" noResize="1" noEditPoints="1" noAdjustHandles="1" noChangeArrowheads="1" noChangeShapeType="1" noTextEdit="1"/>
              </p:cNvSpPr>
              <p:nvPr/>
            </p:nvSpPr>
            <p:spPr>
              <a:xfrm>
                <a:off x="7178833" y="795776"/>
                <a:ext cx="807522" cy="596735"/>
              </a:xfrm>
              <a:prstGeom prst="rect">
                <a:avLst/>
              </a:prstGeom>
              <a:blipFill>
                <a:blip r:embed="rId35"/>
                <a:stretch>
                  <a:fillRect/>
                </a:stretch>
              </a:blipFill>
            </p:spPr>
            <p:txBody>
              <a:bodyPr/>
              <a:lstStyle/>
              <a:p>
                <a:r>
                  <a:rPr lang="en-US">
                    <a:noFill/>
                  </a:rPr>
                  <a:t> </a:t>
                </a:r>
              </a:p>
            </p:txBody>
          </p:sp>
        </mc:Fallback>
      </mc:AlternateContent>
      <p:cxnSp>
        <p:nvCxnSpPr>
          <p:cNvPr id="61" name="Straight Arrow Connector 60">
            <a:extLst>
              <a:ext uri="{FF2B5EF4-FFF2-40B4-BE49-F238E27FC236}">
                <a16:creationId xmlns:a16="http://schemas.microsoft.com/office/drawing/2014/main" id="{4DBB87F0-E413-7E3A-6FC2-DF24F428ADFB}"/>
              </a:ext>
            </a:extLst>
          </p:cNvPr>
          <p:cNvCxnSpPr>
            <a:cxnSpLocks/>
          </p:cNvCxnSpPr>
          <p:nvPr/>
        </p:nvCxnSpPr>
        <p:spPr>
          <a:xfrm>
            <a:off x="5318363" y="1619223"/>
            <a:ext cx="0" cy="128950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62" name="Straight Arrow Connector 61">
            <a:extLst>
              <a:ext uri="{FF2B5EF4-FFF2-40B4-BE49-F238E27FC236}">
                <a16:creationId xmlns:a16="http://schemas.microsoft.com/office/drawing/2014/main" id="{4084C412-33A3-EF6F-06A4-6868A19F5EAC}"/>
              </a:ext>
            </a:extLst>
          </p:cNvPr>
          <p:cNvCxnSpPr>
            <a:cxnSpLocks/>
          </p:cNvCxnSpPr>
          <p:nvPr/>
        </p:nvCxnSpPr>
        <p:spPr>
          <a:xfrm>
            <a:off x="7740929" y="1605863"/>
            <a:ext cx="0" cy="130286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63" name="Straight Arrow Connector 62">
            <a:extLst>
              <a:ext uri="{FF2B5EF4-FFF2-40B4-BE49-F238E27FC236}">
                <a16:creationId xmlns:a16="http://schemas.microsoft.com/office/drawing/2014/main" id="{691D45BD-1A80-4777-E7A1-42872A134843}"/>
              </a:ext>
            </a:extLst>
          </p:cNvPr>
          <p:cNvCxnSpPr>
            <a:cxnSpLocks/>
          </p:cNvCxnSpPr>
          <p:nvPr/>
        </p:nvCxnSpPr>
        <p:spPr>
          <a:xfrm flipV="1">
            <a:off x="2689959" y="1605863"/>
            <a:ext cx="0" cy="130286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64" name="Straight Arrow Connector 63">
            <a:extLst>
              <a:ext uri="{FF2B5EF4-FFF2-40B4-BE49-F238E27FC236}">
                <a16:creationId xmlns:a16="http://schemas.microsoft.com/office/drawing/2014/main" id="{DAF00B47-6C6A-320F-3DC4-EE69FA59B299}"/>
              </a:ext>
            </a:extLst>
          </p:cNvPr>
          <p:cNvCxnSpPr>
            <a:cxnSpLocks/>
          </p:cNvCxnSpPr>
          <p:nvPr/>
        </p:nvCxnSpPr>
        <p:spPr>
          <a:xfrm flipV="1">
            <a:off x="4898769" y="1605863"/>
            <a:ext cx="0" cy="130286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65" name="Straight Arrow Connector 64">
            <a:extLst>
              <a:ext uri="{FF2B5EF4-FFF2-40B4-BE49-F238E27FC236}">
                <a16:creationId xmlns:a16="http://schemas.microsoft.com/office/drawing/2014/main" id="{96B0D5DD-28AE-0EE1-B60E-772869224BAC}"/>
              </a:ext>
            </a:extLst>
          </p:cNvPr>
          <p:cNvCxnSpPr>
            <a:cxnSpLocks/>
          </p:cNvCxnSpPr>
          <p:nvPr/>
        </p:nvCxnSpPr>
        <p:spPr>
          <a:xfrm flipV="1">
            <a:off x="7368836" y="1605863"/>
            <a:ext cx="0" cy="130286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66" name="Straight Arrow Connector 65">
            <a:extLst>
              <a:ext uri="{FF2B5EF4-FFF2-40B4-BE49-F238E27FC236}">
                <a16:creationId xmlns:a16="http://schemas.microsoft.com/office/drawing/2014/main" id="{087726CA-D6CD-E366-658E-E23F0E2FE6F5}"/>
              </a:ext>
            </a:extLst>
          </p:cNvPr>
          <p:cNvCxnSpPr>
            <a:cxnSpLocks/>
          </p:cNvCxnSpPr>
          <p:nvPr/>
        </p:nvCxnSpPr>
        <p:spPr>
          <a:xfrm>
            <a:off x="5773586" y="1096595"/>
            <a:ext cx="1254826"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67" name="Straight Arrow Connector 66">
            <a:extLst>
              <a:ext uri="{FF2B5EF4-FFF2-40B4-BE49-F238E27FC236}">
                <a16:creationId xmlns:a16="http://schemas.microsoft.com/office/drawing/2014/main" id="{A9110957-9B18-C6F3-AFD3-E69901B6C6FB}"/>
              </a:ext>
            </a:extLst>
          </p:cNvPr>
          <p:cNvCxnSpPr>
            <a:cxnSpLocks/>
          </p:cNvCxnSpPr>
          <p:nvPr/>
        </p:nvCxnSpPr>
        <p:spPr>
          <a:xfrm>
            <a:off x="3418314" y="1079491"/>
            <a:ext cx="1254826"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68" name="Straight Arrow Connector 67">
            <a:extLst>
              <a:ext uri="{FF2B5EF4-FFF2-40B4-BE49-F238E27FC236}">
                <a16:creationId xmlns:a16="http://schemas.microsoft.com/office/drawing/2014/main" id="{977B92B7-E9DC-0123-F1BF-1DD25DD58FD4}"/>
              </a:ext>
            </a:extLst>
          </p:cNvPr>
          <p:cNvCxnSpPr>
            <a:cxnSpLocks/>
          </p:cNvCxnSpPr>
          <p:nvPr/>
        </p:nvCxnSpPr>
        <p:spPr>
          <a:xfrm>
            <a:off x="3119446" y="1629120"/>
            <a:ext cx="0" cy="128950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69" name="Straight Arrow Connector 68">
            <a:extLst>
              <a:ext uri="{FF2B5EF4-FFF2-40B4-BE49-F238E27FC236}">
                <a16:creationId xmlns:a16="http://schemas.microsoft.com/office/drawing/2014/main" id="{67FD877E-7C51-6CA8-8ACB-2B95B12AB781}"/>
              </a:ext>
            </a:extLst>
          </p:cNvPr>
          <p:cNvCxnSpPr>
            <a:cxnSpLocks/>
          </p:cNvCxnSpPr>
          <p:nvPr/>
        </p:nvCxnSpPr>
        <p:spPr>
          <a:xfrm flipV="1">
            <a:off x="706796" y="956829"/>
            <a:ext cx="1739786" cy="1973727"/>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70" name="Straight Arrow Connector 69">
            <a:extLst>
              <a:ext uri="{FF2B5EF4-FFF2-40B4-BE49-F238E27FC236}">
                <a16:creationId xmlns:a16="http://schemas.microsoft.com/office/drawing/2014/main" id="{18E2899F-51A6-F451-9C93-05969A1A311A}"/>
              </a:ext>
            </a:extLst>
          </p:cNvPr>
          <p:cNvCxnSpPr>
            <a:cxnSpLocks/>
          </p:cNvCxnSpPr>
          <p:nvPr/>
        </p:nvCxnSpPr>
        <p:spPr>
          <a:xfrm flipH="1">
            <a:off x="1000717" y="1305725"/>
            <a:ext cx="1395321" cy="1624831"/>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41D2A6AA-7121-E9BC-0F47-865E1BE9A077}"/>
                  </a:ext>
                </a:extLst>
              </p:cNvPr>
              <p:cNvSpPr txBox="1"/>
              <p:nvPr/>
            </p:nvSpPr>
            <p:spPr>
              <a:xfrm>
                <a:off x="958141" y="1673900"/>
                <a:ext cx="62741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𝜎</m:t>
                          </m:r>
                        </m:e>
                        <m:sub>
                          <m:r>
                            <a:rPr lang="en-US" b="0" i="1" smtClean="0">
                              <a:latin typeface="Cambria Math" panose="02040503050406030204" pitchFamily="18" charset="0"/>
                            </a:rPr>
                            <m:t>𝑆h</m:t>
                          </m:r>
                        </m:sub>
                      </m:sSub>
                      <m:r>
                        <a:rPr lang="en-US" b="0" i="1" smtClean="0">
                          <a:latin typeface="Cambria Math" panose="02040503050406030204" pitchFamily="18" charset="0"/>
                        </a:rPr>
                        <m:t>𝑈</m:t>
                      </m:r>
                    </m:oMath>
                  </m:oMathPara>
                </a14:m>
                <a:endParaRPr lang="en-US"/>
              </a:p>
            </p:txBody>
          </p:sp>
        </mc:Choice>
        <mc:Fallback xmlns="">
          <p:sp>
            <p:nvSpPr>
              <p:cNvPr id="71" name="TextBox 70">
                <a:extLst>
                  <a:ext uri="{FF2B5EF4-FFF2-40B4-BE49-F238E27FC236}">
                    <a16:creationId xmlns:a16="http://schemas.microsoft.com/office/drawing/2014/main" id="{41D2A6AA-7121-E9BC-0F47-865E1BE9A077}"/>
                  </a:ext>
                </a:extLst>
              </p:cNvPr>
              <p:cNvSpPr txBox="1">
                <a:spLocks noRot="1" noChangeAspect="1" noMove="1" noResize="1" noEditPoints="1" noAdjustHandles="1" noChangeArrowheads="1" noChangeShapeType="1" noTextEdit="1"/>
              </p:cNvSpPr>
              <p:nvPr/>
            </p:nvSpPr>
            <p:spPr>
              <a:xfrm>
                <a:off x="958141" y="1673900"/>
                <a:ext cx="627414" cy="369332"/>
              </a:xfrm>
              <a:prstGeom prst="rect">
                <a:avLst/>
              </a:prstGeom>
              <a:blipFill>
                <a:blip r:embed="rId36"/>
                <a:stretch>
                  <a:fillRect r="-48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93825147-7F68-1DF5-13FE-D87E13D57CD6}"/>
                  </a:ext>
                </a:extLst>
              </p:cNvPr>
              <p:cNvSpPr txBox="1"/>
              <p:nvPr/>
            </p:nvSpPr>
            <p:spPr>
              <a:xfrm>
                <a:off x="1465373" y="2304031"/>
                <a:ext cx="3987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𝛼</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h</m:t>
                          </m:r>
                        </m:sub>
                      </m:sSub>
                    </m:oMath>
                  </m:oMathPara>
                </a14:m>
                <a:endParaRPr lang="en-US"/>
              </a:p>
            </p:txBody>
          </p:sp>
        </mc:Choice>
        <mc:Fallback xmlns="">
          <p:sp>
            <p:nvSpPr>
              <p:cNvPr id="72" name="TextBox 71">
                <a:extLst>
                  <a:ext uri="{FF2B5EF4-FFF2-40B4-BE49-F238E27FC236}">
                    <a16:creationId xmlns:a16="http://schemas.microsoft.com/office/drawing/2014/main" id="{93825147-7F68-1DF5-13FE-D87E13D57CD6}"/>
                  </a:ext>
                </a:extLst>
              </p:cNvPr>
              <p:cNvSpPr txBox="1">
                <a:spLocks noRot="1" noChangeAspect="1" noMove="1" noResize="1" noEditPoints="1" noAdjustHandles="1" noChangeArrowheads="1" noChangeShapeType="1" noTextEdit="1"/>
              </p:cNvSpPr>
              <p:nvPr/>
            </p:nvSpPr>
            <p:spPr>
              <a:xfrm>
                <a:off x="1465373" y="2304031"/>
                <a:ext cx="398700" cy="369332"/>
              </a:xfrm>
              <a:prstGeom prst="rect">
                <a:avLst/>
              </a:prstGeom>
              <a:blipFill>
                <a:blip r:embed="rId37"/>
                <a:stretch>
                  <a:fillRect r="-2727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1FBB5471-CCD6-29AD-DDD0-79518D8F9334}"/>
                  </a:ext>
                </a:extLst>
              </p:cNvPr>
              <p:cNvSpPr txBox="1"/>
              <p:nvPr/>
            </p:nvSpPr>
            <p:spPr>
              <a:xfrm>
                <a:off x="3579120" y="659715"/>
                <a:ext cx="807522" cy="369332"/>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𝜆</m:t>
                          </m:r>
                        </m:e>
                        <m:sub>
                          <m:r>
                            <a:rPr lang="en-US" b="0" i="1" smtClean="0">
                              <a:latin typeface="Cambria Math" panose="02040503050406030204" pitchFamily="18" charset="0"/>
                            </a:rPr>
                            <m:t>h</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h</m:t>
                          </m:r>
                        </m:sub>
                      </m:sSub>
                    </m:oMath>
                  </m:oMathPara>
                </a14:m>
                <a:endParaRPr lang="en-US"/>
              </a:p>
            </p:txBody>
          </p:sp>
        </mc:Choice>
        <mc:Fallback xmlns="">
          <p:sp>
            <p:nvSpPr>
              <p:cNvPr id="73" name="TextBox 72">
                <a:extLst>
                  <a:ext uri="{FF2B5EF4-FFF2-40B4-BE49-F238E27FC236}">
                    <a16:creationId xmlns:a16="http://schemas.microsoft.com/office/drawing/2014/main" id="{1FBB5471-CCD6-29AD-DDD0-79518D8F9334}"/>
                  </a:ext>
                </a:extLst>
              </p:cNvPr>
              <p:cNvSpPr txBox="1">
                <a:spLocks noRot="1" noChangeAspect="1" noMove="1" noResize="1" noEditPoints="1" noAdjustHandles="1" noChangeArrowheads="1" noChangeShapeType="1" noTextEdit="1"/>
              </p:cNvSpPr>
              <p:nvPr/>
            </p:nvSpPr>
            <p:spPr>
              <a:xfrm>
                <a:off x="3579120" y="659715"/>
                <a:ext cx="807522" cy="369332"/>
              </a:xfrm>
              <a:prstGeom prst="rect">
                <a:avLst/>
              </a:prstGeom>
              <a:blipFill>
                <a:blip r:embed="rId3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A6B4F6AD-889F-6784-1E5A-5DDF9B13ECF8}"/>
                  </a:ext>
                </a:extLst>
              </p:cNvPr>
              <p:cNvSpPr txBox="1"/>
              <p:nvPr/>
            </p:nvSpPr>
            <p:spPr>
              <a:xfrm>
                <a:off x="6037313" y="683465"/>
                <a:ext cx="665016" cy="381515"/>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𝜖</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h</m:t>
                          </m:r>
                        </m:sub>
                      </m:sSub>
                    </m:oMath>
                  </m:oMathPara>
                </a14:m>
                <a:endParaRPr lang="en-US"/>
              </a:p>
            </p:txBody>
          </p:sp>
        </mc:Choice>
        <mc:Fallback xmlns="">
          <p:sp>
            <p:nvSpPr>
              <p:cNvPr id="74" name="TextBox 73">
                <a:extLst>
                  <a:ext uri="{FF2B5EF4-FFF2-40B4-BE49-F238E27FC236}">
                    <a16:creationId xmlns:a16="http://schemas.microsoft.com/office/drawing/2014/main" id="{A6B4F6AD-889F-6784-1E5A-5DDF9B13ECF8}"/>
                  </a:ext>
                </a:extLst>
              </p:cNvPr>
              <p:cNvSpPr txBox="1">
                <a:spLocks noRot="1" noChangeAspect="1" noMove="1" noResize="1" noEditPoints="1" noAdjustHandles="1" noChangeArrowheads="1" noChangeShapeType="1" noTextEdit="1"/>
              </p:cNvSpPr>
              <p:nvPr/>
            </p:nvSpPr>
            <p:spPr>
              <a:xfrm>
                <a:off x="6037313" y="683465"/>
                <a:ext cx="665016" cy="381515"/>
              </a:xfrm>
              <a:prstGeom prst="rect">
                <a:avLst/>
              </a:prstGeom>
              <a:blipFill>
                <a:blip r:embed="rId39"/>
                <a:stretch>
                  <a:fillRect/>
                </a:stretch>
              </a:blipFill>
            </p:spPr>
            <p:txBody>
              <a:bodyPr/>
              <a:lstStyle/>
              <a:p>
                <a:r>
                  <a:rPr lang="en-US">
                    <a:noFill/>
                  </a:rPr>
                  <a:t> </a:t>
                </a:r>
              </a:p>
            </p:txBody>
          </p:sp>
        </mc:Fallback>
      </mc:AlternateContent>
      <p:cxnSp>
        <p:nvCxnSpPr>
          <p:cNvPr id="75" name="Straight Arrow Connector 74">
            <a:extLst>
              <a:ext uri="{FF2B5EF4-FFF2-40B4-BE49-F238E27FC236}">
                <a16:creationId xmlns:a16="http://schemas.microsoft.com/office/drawing/2014/main" id="{60368647-010C-2710-D085-CEAE7BF942FA}"/>
              </a:ext>
            </a:extLst>
          </p:cNvPr>
          <p:cNvCxnSpPr>
            <a:cxnSpLocks/>
          </p:cNvCxnSpPr>
          <p:nvPr/>
        </p:nvCxnSpPr>
        <p:spPr>
          <a:xfrm>
            <a:off x="7952283" y="1517173"/>
            <a:ext cx="1493240" cy="3349021"/>
          </a:xfrm>
          <a:prstGeom prst="straightConnector1">
            <a:avLst/>
          </a:prstGeom>
          <a:ln>
            <a:solidFill>
              <a:srgbClr val="92D050"/>
            </a:solidFill>
            <a:tailEnd type="triangle"/>
          </a:ln>
        </p:spPr>
        <p:style>
          <a:lnRef idx="3">
            <a:schemeClr val="accent2"/>
          </a:lnRef>
          <a:fillRef idx="0">
            <a:schemeClr val="accent2"/>
          </a:fillRef>
          <a:effectRef idx="2">
            <a:schemeClr val="accent2"/>
          </a:effectRef>
          <a:fontRef idx="minor">
            <a:schemeClr val="tx1"/>
          </a:fontRef>
        </p:style>
      </p:cxnSp>
      <p:cxnSp>
        <p:nvCxnSpPr>
          <p:cNvPr id="76" name="Straight Arrow Connector 75">
            <a:extLst>
              <a:ext uri="{FF2B5EF4-FFF2-40B4-BE49-F238E27FC236}">
                <a16:creationId xmlns:a16="http://schemas.microsoft.com/office/drawing/2014/main" id="{011ED00F-1974-7BA0-E50D-28C5C28EDBCA}"/>
              </a:ext>
            </a:extLst>
          </p:cNvPr>
          <p:cNvCxnSpPr>
            <a:cxnSpLocks/>
          </p:cNvCxnSpPr>
          <p:nvPr/>
        </p:nvCxnSpPr>
        <p:spPr>
          <a:xfrm>
            <a:off x="7968115" y="1178339"/>
            <a:ext cx="1688761" cy="2315444"/>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9BFAEE23-186F-C382-9529-C670317B1475}"/>
                  </a:ext>
                </a:extLst>
              </p:cNvPr>
              <p:cNvSpPr txBox="1"/>
              <p:nvPr/>
            </p:nvSpPr>
            <p:spPr>
              <a:xfrm>
                <a:off x="8445026" y="2337353"/>
                <a:ext cx="36284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𝛾</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h</m:t>
                          </m:r>
                        </m:sub>
                      </m:sSub>
                    </m:oMath>
                  </m:oMathPara>
                </a14:m>
                <a:endParaRPr lang="en-US"/>
              </a:p>
            </p:txBody>
          </p:sp>
        </mc:Choice>
        <mc:Fallback xmlns="">
          <p:sp>
            <p:nvSpPr>
              <p:cNvPr id="77" name="TextBox 76">
                <a:extLst>
                  <a:ext uri="{FF2B5EF4-FFF2-40B4-BE49-F238E27FC236}">
                    <a16:creationId xmlns:a16="http://schemas.microsoft.com/office/drawing/2014/main" id="{9BFAEE23-186F-C382-9529-C670317B1475}"/>
                  </a:ext>
                </a:extLst>
              </p:cNvPr>
              <p:cNvSpPr txBox="1">
                <a:spLocks noRot="1" noChangeAspect="1" noMove="1" noResize="1" noEditPoints="1" noAdjustHandles="1" noChangeArrowheads="1" noChangeShapeType="1" noTextEdit="1"/>
              </p:cNvSpPr>
              <p:nvPr/>
            </p:nvSpPr>
            <p:spPr>
              <a:xfrm>
                <a:off x="8445026" y="2337353"/>
                <a:ext cx="362847" cy="369332"/>
              </a:xfrm>
              <a:prstGeom prst="rect">
                <a:avLst/>
              </a:prstGeom>
              <a:blipFill>
                <a:blip r:embed="rId40"/>
                <a:stretch>
                  <a:fillRect r="-25000" b="-327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0D7660F6-D809-C4D4-40FF-0469C7A2046F}"/>
                  </a:ext>
                </a:extLst>
              </p:cNvPr>
              <p:cNvSpPr txBox="1"/>
              <p:nvPr/>
            </p:nvSpPr>
            <p:spPr>
              <a:xfrm>
                <a:off x="8576825" y="1652381"/>
                <a:ext cx="36284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𝜇</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h</m:t>
                          </m:r>
                        </m:sub>
                      </m:sSub>
                    </m:oMath>
                  </m:oMathPara>
                </a14:m>
                <a:endParaRPr lang="en-US"/>
              </a:p>
            </p:txBody>
          </p:sp>
        </mc:Choice>
        <mc:Fallback xmlns="">
          <p:sp>
            <p:nvSpPr>
              <p:cNvPr id="78" name="TextBox 77">
                <a:extLst>
                  <a:ext uri="{FF2B5EF4-FFF2-40B4-BE49-F238E27FC236}">
                    <a16:creationId xmlns:a16="http://schemas.microsoft.com/office/drawing/2014/main" id="{0D7660F6-D809-C4D4-40FF-0469C7A2046F}"/>
                  </a:ext>
                </a:extLst>
              </p:cNvPr>
              <p:cNvSpPr txBox="1">
                <a:spLocks noRot="1" noChangeAspect="1" noMove="1" noResize="1" noEditPoints="1" noAdjustHandles="1" noChangeArrowheads="1" noChangeShapeType="1" noTextEdit="1"/>
              </p:cNvSpPr>
              <p:nvPr/>
            </p:nvSpPr>
            <p:spPr>
              <a:xfrm>
                <a:off x="8576825" y="1652381"/>
                <a:ext cx="362847" cy="369332"/>
              </a:xfrm>
              <a:prstGeom prst="rect">
                <a:avLst/>
              </a:prstGeom>
              <a:blipFill>
                <a:blip r:embed="rId41"/>
                <a:stretch>
                  <a:fillRect r="-28814" b="-327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41984104-B4AD-D0CB-8E8E-2CA6DC322D9F}"/>
                  </a:ext>
                </a:extLst>
              </p:cNvPr>
              <p:cNvSpPr txBox="1"/>
              <p:nvPr/>
            </p:nvSpPr>
            <p:spPr>
              <a:xfrm>
                <a:off x="2025555" y="4070269"/>
                <a:ext cx="69293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𝜙</m:t>
                          </m:r>
                        </m:e>
                        <m:sub>
                          <m:r>
                            <a:rPr lang="en-US" b="0" i="1" smtClean="0">
                              <a:latin typeface="Cambria Math" panose="02040503050406030204" pitchFamily="18" charset="0"/>
                            </a:rPr>
                            <m:t>𝑆</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𝑚</m:t>
                          </m:r>
                        </m:sub>
                      </m:sSub>
                    </m:oMath>
                  </m:oMathPara>
                </a14:m>
                <a:endParaRPr lang="en-US"/>
              </a:p>
            </p:txBody>
          </p:sp>
        </mc:Choice>
        <mc:Fallback xmlns="">
          <p:sp>
            <p:nvSpPr>
              <p:cNvPr id="79" name="TextBox 78">
                <a:extLst>
                  <a:ext uri="{FF2B5EF4-FFF2-40B4-BE49-F238E27FC236}">
                    <a16:creationId xmlns:a16="http://schemas.microsoft.com/office/drawing/2014/main" id="{41984104-B4AD-D0CB-8E8E-2CA6DC322D9F}"/>
                  </a:ext>
                </a:extLst>
              </p:cNvPr>
              <p:cNvSpPr txBox="1">
                <a:spLocks noRot="1" noChangeAspect="1" noMove="1" noResize="1" noEditPoints="1" noAdjustHandles="1" noChangeArrowheads="1" noChangeShapeType="1" noTextEdit="1"/>
              </p:cNvSpPr>
              <p:nvPr/>
            </p:nvSpPr>
            <p:spPr>
              <a:xfrm>
                <a:off x="2025555" y="4070269"/>
                <a:ext cx="692938" cy="369332"/>
              </a:xfrm>
              <a:prstGeom prst="rect">
                <a:avLst/>
              </a:prstGeom>
              <a:blipFill>
                <a:blip r:embed="rId42"/>
                <a:stretch>
                  <a:fillRect l="-1754"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23FD13D7-9319-E613-2969-340AB544DFBA}"/>
                  </a:ext>
                </a:extLst>
              </p:cNvPr>
              <p:cNvSpPr txBox="1"/>
              <p:nvPr/>
            </p:nvSpPr>
            <p:spPr>
              <a:xfrm>
                <a:off x="3109553" y="4175814"/>
                <a:ext cx="692938" cy="3945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𝜙</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𝑚</m:t>
                              </m:r>
                            </m:sub>
                          </m:sSub>
                        </m:sub>
                      </m:sSub>
                      <m:r>
                        <a:rPr lang="en-US" b="0" i="1" smtClean="0">
                          <a:latin typeface="Cambria Math" panose="02040503050406030204" pitchFamily="18" charset="0"/>
                        </a:rPr>
                        <m:t>𝑆</m:t>
                      </m:r>
                    </m:oMath>
                  </m:oMathPara>
                </a14:m>
                <a:endParaRPr lang="en-US"/>
              </a:p>
            </p:txBody>
          </p:sp>
        </mc:Choice>
        <mc:Fallback xmlns="">
          <p:sp>
            <p:nvSpPr>
              <p:cNvPr id="80" name="TextBox 79">
                <a:extLst>
                  <a:ext uri="{FF2B5EF4-FFF2-40B4-BE49-F238E27FC236}">
                    <a16:creationId xmlns:a16="http://schemas.microsoft.com/office/drawing/2014/main" id="{23FD13D7-9319-E613-2969-340AB544DFBA}"/>
                  </a:ext>
                </a:extLst>
              </p:cNvPr>
              <p:cNvSpPr txBox="1">
                <a:spLocks noRot="1" noChangeAspect="1" noMove="1" noResize="1" noEditPoints="1" noAdjustHandles="1" noChangeArrowheads="1" noChangeShapeType="1" noTextEdit="1"/>
              </p:cNvSpPr>
              <p:nvPr/>
            </p:nvSpPr>
            <p:spPr>
              <a:xfrm>
                <a:off x="3109553" y="4175814"/>
                <a:ext cx="692938" cy="394532"/>
              </a:xfrm>
              <a:prstGeom prst="rect">
                <a:avLst/>
              </a:prstGeom>
              <a:blipFill>
                <a:blip r:embed="rId43"/>
                <a:stretch>
                  <a:fillRect l="-1754" b="-61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4EFA6CC6-8DEB-483D-BB13-4C3CBA6B95DF}"/>
                  </a:ext>
                </a:extLst>
              </p:cNvPr>
              <p:cNvSpPr txBox="1"/>
              <p:nvPr/>
            </p:nvSpPr>
            <p:spPr>
              <a:xfrm>
                <a:off x="4150706" y="4044730"/>
                <a:ext cx="69293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𝜙</m:t>
                          </m:r>
                        </m:e>
                        <m:sub>
                          <m:r>
                            <a:rPr lang="en-US" b="0" i="1" smtClean="0">
                              <a:latin typeface="Cambria Math" panose="02040503050406030204" pitchFamily="18" charset="0"/>
                            </a:rPr>
                            <m:t>𝐸</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𝑚</m:t>
                          </m:r>
                        </m:sub>
                      </m:sSub>
                    </m:oMath>
                  </m:oMathPara>
                </a14:m>
                <a:endParaRPr lang="en-US"/>
              </a:p>
            </p:txBody>
          </p:sp>
        </mc:Choice>
        <mc:Fallback xmlns="">
          <p:sp>
            <p:nvSpPr>
              <p:cNvPr id="81" name="TextBox 80">
                <a:extLst>
                  <a:ext uri="{FF2B5EF4-FFF2-40B4-BE49-F238E27FC236}">
                    <a16:creationId xmlns:a16="http://schemas.microsoft.com/office/drawing/2014/main" id="{4EFA6CC6-8DEB-483D-BB13-4C3CBA6B95DF}"/>
                  </a:ext>
                </a:extLst>
              </p:cNvPr>
              <p:cNvSpPr txBox="1">
                <a:spLocks noRot="1" noChangeAspect="1" noMove="1" noResize="1" noEditPoints="1" noAdjustHandles="1" noChangeArrowheads="1" noChangeShapeType="1" noTextEdit="1"/>
              </p:cNvSpPr>
              <p:nvPr/>
            </p:nvSpPr>
            <p:spPr>
              <a:xfrm>
                <a:off x="4150706" y="4044730"/>
                <a:ext cx="692938" cy="369332"/>
              </a:xfrm>
              <a:prstGeom prst="rect">
                <a:avLst/>
              </a:prstGeom>
              <a:blipFill>
                <a:blip r:embed="rId44"/>
                <a:stretch>
                  <a:fillRect l="-2632" r="-1754"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D32AE523-2959-EF3B-FA3C-EB6F8055275B}"/>
                  </a:ext>
                </a:extLst>
              </p:cNvPr>
              <p:cNvSpPr txBox="1"/>
              <p:nvPr/>
            </p:nvSpPr>
            <p:spPr>
              <a:xfrm>
                <a:off x="5345357" y="4062207"/>
                <a:ext cx="692938" cy="3945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𝜙</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𝑚</m:t>
                              </m:r>
                            </m:sub>
                          </m:sSub>
                        </m:sub>
                      </m:sSub>
                      <m:r>
                        <a:rPr lang="en-US" b="0" i="1" smtClean="0">
                          <a:latin typeface="Cambria Math" panose="02040503050406030204" pitchFamily="18" charset="0"/>
                        </a:rPr>
                        <m:t>𝐸</m:t>
                      </m:r>
                    </m:oMath>
                  </m:oMathPara>
                </a14:m>
                <a:endParaRPr lang="en-US"/>
              </a:p>
            </p:txBody>
          </p:sp>
        </mc:Choice>
        <mc:Fallback xmlns="">
          <p:sp>
            <p:nvSpPr>
              <p:cNvPr id="82" name="TextBox 81">
                <a:extLst>
                  <a:ext uri="{FF2B5EF4-FFF2-40B4-BE49-F238E27FC236}">
                    <a16:creationId xmlns:a16="http://schemas.microsoft.com/office/drawing/2014/main" id="{D32AE523-2959-EF3B-FA3C-EB6F8055275B}"/>
                  </a:ext>
                </a:extLst>
              </p:cNvPr>
              <p:cNvSpPr txBox="1">
                <a:spLocks noRot="1" noChangeAspect="1" noMove="1" noResize="1" noEditPoints="1" noAdjustHandles="1" noChangeArrowheads="1" noChangeShapeType="1" noTextEdit="1"/>
              </p:cNvSpPr>
              <p:nvPr/>
            </p:nvSpPr>
            <p:spPr>
              <a:xfrm>
                <a:off x="5345357" y="4062207"/>
                <a:ext cx="692938" cy="394532"/>
              </a:xfrm>
              <a:prstGeom prst="rect">
                <a:avLst/>
              </a:prstGeom>
              <a:blipFill>
                <a:blip r:embed="rId45"/>
                <a:stretch>
                  <a:fillRect l="-2632" r="-4386" b="-61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44448E3C-8C5F-F2B1-1340-F905B85606BF}"/>
                  </a:ext>
                </a:extLst>
              </p:cNvPr>
              <p:cNvSpPr txBox="1"/>
              <p:nvPr/>
            </p:nvSpPr>
            <p:spPr>
              <a:xfrm>
                <a:off x="6614715" y="4094637"/>
                <a:ext cx="63204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𝜙</m:t>
                          </m:r>
                        </m:e>
                        <m:sub>
                          <m:r>
                            <a:rPr lang="en-US" b="0" i="1" smtClean="0">
                              <a:latin typeface="Cambria Math" panose="02040503050406030204" pitchFamily="18" charset="0"/>
                            </a:rPr>
                            <m:t>𝐼</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𝑚</m:t>
                          </m:r>
                        </m:sub>
                      </m:sSub>
                    </m:oMath>
                  </m:oMathPara>
                </a14:m>
                <a:endParaRPr lang="en-US"/>
              </a:p>
            </p:txBody>
          </p:sp>
        </mc:Choice>
        <mc:Fallback xmlns="">
          <p:sp>
            <p:nvSpPr>
              <p:cNvPr id="83" name="TextBox 82">
                <a:extLst>
                  <a:ext uri="{FF2B5EF4-FFF2-40B4-BE49-F238E27FC236}">
                    <a16:creationId xmlns:a16="http://schemas.microsoft.com/office/drawing/2014/main" id="{44448E3C-8C5F-F2B1-1340-F905B85606BF}"/>
                  </a:ext>
                </a:extLst>
              </p:cNvPr>
              <p:cNvSpPr txBox="1">
                <a:spLocks noRot="1" noChangeAspect="1" noMove="1" noResize="1" noEditPoints="1" noAdjustHandles="1" noChangeArrowheads="1" noChangeShapeType="1" noTextEdit="1"/>
              </p:cNvSpPr>
              <p:nvPr/>
            </p:nvSpPr>
            <p:spPr>
              <a:xfrm>
                <a:off x="6614715" y="4094637"/>
                <a:ext cx="632043" cy="369332"/>
              </a:xfrm>
              <a:prstGeom prst="rect">
                <a:avLst/>
              </a:prstGeom>
              <a:blipFill>
                <a:blip r:embed="rId46"/>
                <a:stretch>
                  <a:fillRect l="-1923"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4" name="TextBox 83">
                <a:extLst>
                  <a:ext uri="{FF2B5EF4-FFF2-40B4-BE49-F238E27FC236}">
                    <a16:creationId xmlns:a16="http://schemas.microsoft.com/office/drawing/2014/main" id="{BC1F6DDF-9157-AE8A-5A98-6F7ACF917ABA}"/>
                  </a:ext>
                </a:extLst>
              </p:cNvPr>
              <p:cNvSpPr txBox="1"/>
              <p:nvPr/>
            </p:nvSpPr>
            <p:spPr>
              <a:xfrm>
                <a:off x="7656162" y="4103830"/>
                <a:ext cx="692938" cy="3945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𝜙</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𝑚</m:t>
                              </m:r>
                            </m:sub>
                          </m:sSub>
                        </m:sub>
                      </m:sSub>
                      <m:r>
                        <a:rPr lang="en-US" b="0" i="1" smtClean="0">
                          <a:latin typeface="Cambria Math" panose="02040503050406030204" pitchFamily="18" charset="0"/>
                        </a:rPr>
                        <m:t>𝐼</m:t>
                      </m:r>
                    </m:oMath>
                  </m:oMathPara>
                </a14:m>
                <a:endParaRPr lang="en-US"/>
              </a:p>
            </p:txBody>
          </p:sp>
        </mc:Choice>
        <mc:Fallback xmlns="">
          <p:sp>
            <p:nvSpPr>
              <p:cNvPr id="84" name="TextBox 83">
                <a:extLst>
                  <a:ext uri="{FF2B5EF4-FFF2-40B4-BE49-F238E27FC236}">
                    <a16:creationId xmlns:a16="http://schemas.microsoft.com/office/drawing/2014/main" id="{BC1F6DDF-9157-AE8A-5A98-6F7ACF917ABA}"/>
                  </a:ext>
                </a:extLst>
              </p:cNvPr>
              <p:cNvSpPr txBox="1">
                <a:spLocks noRot="1" noChangeAspect="1" noMove="1" noResize="1" noEditPoints="1" noAdjustHandles="1" noChangeArrowheads="1" noChangeShapeType="1" noTextEdit="1"/>
              </p:cNvSpPr>
              <p:nvPr/>
            </p:nvSpPr>
            <p:spPr>
              <a:xfrm>
                <a:off x="7656162" y="4103830"/>
                <a:ext cx="692938" cy="394532"/>
              </a:xfrm>
              <a:prstGeom prst="rect">
                <a:avLst/>
              </a:prstGeom>
              <a:blipFill>
                <a:blip r:embed="rId47"/>
                <a:stretch>
                  <a:fillRect b="-6154"/>
                </a:stretch>
              </a:blipFill>
            </p:spPr>
            <p:txBody>
              <a:bodyPr/>
              <a:lstStyle/>
              <a:p>
                <a:r>
                  <a:rPr lang="en-US">
                    <a:noFill/>
                  </a:rPr>
                  <a:t> </a:t>
                </a:r>
              </a:p>
            </p:txBody>
          </p:sp>
        </mc:Fallback>
      </mc:AlternateContent>
      <p:cxnSp>
        <p:nvCxnSpPr>
          <p:cNvPr id="85" name="Straight Arrow Connector 84">
            <a:extLst>
              <a:ext uri="{FF2B5EF4-FFF2-40B4-BE49-F238E27FC236}">
                <a16:creationId xmlns:a16="http://schemas.microsoft.com/office/drawing/2014/main" id="{FFB8BE80-B90E-A212-E455-9221F0AD28AB}"/>
              </a:ext>
            </a:extLst>
          </p:cNvPr>
          <p:cNvCxnSpPr>
            <a:cxnSpLocks/>
          </p:cNvCxnSpPr>
          <p:nvPr/>
        </p:nvCxnSpPr>
        <p:spPr>
          <a:xfrm flipH="1">
            <a:off x="2872995" y="371025"/>
            <a:ext cx="289405" cy="457081"/>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86" name="Straight Arrow Connector 85">
            <a:extLst>
              <a:ext uri="{FF2B5EF4-FFF2-40B4-BE49-F238E27FC236}">
                <a16:creationId xmlns:a16="http://schemas.microsoft.com/office/drawing/2014/main" id="{AAD7D52A-A1F1-C583-7514-D2DEA154AD54}"/>
              </a:ext>
            </a:extLst>
          </p:cNvPr>
          <p:cNvCxnSpPr>
            <a:cxnSpLocks/>
          </p:cNvCxnSpPr>
          <p:nvPr/>
        </p:nvCxnSpPr>
        <p:spPr>
          <a:xfrm flipH="1">
            <a:off x="3162400" y="371025"/>
            <a:ext cx="8450480"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87" name="Straight Arrow Connector 86">
            <a:extLst>
              <a:ext uri="{FF2B5EF4-FFF2-40B4-BE49-F238E27FC236}">
                <a16:creationId xmlns:a16="http://schemas.microsoft.com/office/drawing/2014/main" id="{51308DE9-514F-98B9-3ABB-EA1C722E75BE}"/>
              </a:ext>
            </a:extLst>
          </p:cNvPr>
          <p:cNvCxnSpPr>
            <a:cxnSpLocks/>
          </p:cNvCxnSpPr>
          <p:nvPr/>
        </p:nvCxnSpPr>
        <p:spPr>
          <a:xfrm>
            <a:off x="10305999" y="5181456"/>
            <a:ext cx="1280160"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88" name="Straight Arrow Connector 87">
            <a:extLst>
              <a:ext uri="{FF2B5EF4-FFF2-40B4-BE49-F238E27FC236}">
                <a16:creationId xmlns:a16="http://schemas.microsoft.com/office/drawing/2014/main" id="{AA2283EC-E216-32FE-C7F1-86F1E412C347}"/>
              </a:ext>
            </a:extLst>
          </p:cNvPr>
          <p:cNvCxnSpPr>
            <a:cxnSpLocks/>
          </p:cNvCxnSpPr>
          <p:nvPr/>
        </p:nvCxnSpPr>
        <p:spPr>
          <a:xfrm flipH="1" flipV="1">
            <a:off x="11612880" y="420204"/>
            <a:ext cx="0" cy="473850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C5015549-5608-EE22-C2A4-33A3D19B5218}"/>
                  </a:ext>
                </a:extLst>
              </p:cNvPr>
              <p:cNvSpPr txBox="1"/>
              <p:nvPr/>
            </p:nvSpPr>
            <p:spPr>
              <a:xfrm>
                <a:off x="9172203" y="435989"/>
                <a:ext cx="627414" cy="40421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𝜅</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h</m:t>
                              </m:r>
                            </m:sub>
                          </m:sSub>
                        </m:sub>
                      </m:sSub>
                      <m:r>
                        <a:rPr lang="en-US" b="0" i="1" smtClean="0">
                          <a:latin typeface="Cambria Math" panose="02040503050406030204" pitchFamily="18" charset="0"/>
                        </a:rPr>
                        <m:t>𝑅</m:t>
                      </m:r>
                    </m:oMath>
                  </m:oMathPara>
                </a14:m>
                <a:endParaRPr lang="en-US"/>
              </a:p>
            </p:txBody>
          </p:sp>
        </mc:Choice>
        <mc:Fallback xmlns="">
          <p:sp>
            <p:nvSpPr>
              <p:cNvPr id="89" name="TextBox 88">
                <a:extLst>
                  <a:ext uri="{FF2B5EF4-FFF2-40B4-BE49-F238E27FC236}">
                    <a16:creationId xmlns:a16="http://schemas.microsoft.com/office/drawing/2014/main" id="{C5015549-5608-EE22-C2A4-33A3D19B5218}"/>
                  </a:ext>
                </a:extLst>
              </p:cNvPr>
              <p:cNvSpPr txBox="1">
                <a:spLocks noRot="1" noChangeAspect="1" noMove="1" noResize="1" noEditPoints="1" noAdjustHandles="1" noChangeArrowheads="1" noChangeShapeType="1" noTextEdit="1"/>
              </p:cNvSpPr>
              <p:nvPr/>
            </p:nvSpPr>
            <p:spPr>
              <a:xfrm>
                <a:off x="9172203" y="435989"/>
                <a:ext cx="627414" cy="404213"/>
              </a:xfrm>
              <a:prstGeom prst="rect">
                <a:avLst/>
              </a:prstGeom>
              <a:blipFill>
                <a:blip r:embed="rId48"/>
                <a:stretch>
                  <a:fillRect r="-29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CCA85157-3B6B-4D2E-4DBB-5E03BA1D4642}"/>
                  </a:ext>
                </a:extLst>
              </p:cNvPr>
              <p:cNvSpPr txBox="1"/>
              <p:nvPr/>
            </p:nvSpPr>
            <p:spPr>
              <a:xfrm>
                <a:off x="197505" y="6282068"/>
                <a:ext cx="2031774" cy="28565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𝑉</m:t>
                          </m:r>
                        </m:e>
                      </m:acc>
                      <m:r>
                        <a:rPr lang="en-US" b="0" i="1" smtClean="0">
                          <a:latin typeface="Cambria Math" panose="02040503050406030204" pitchFamily="18" charset="0"/>
                        </a:rPr>
                        <m:t>=</m:t>
                      </m:r>
                      <m:r>
                        <a:rPr lang="en-US" b="0" i="1" smtClean="0">
                          <a:latin typeface="Cambria Math" panose="02040503050406030204" pitchFamily="18" charset="0"/>
                        </a:rPr>
                        <m:t>𝛼</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𝑚</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h</m:t>
                          </m:r>
                        </m:sub>
                      </m:sSub>
                      <m:r>
                        <a:rPr lang="en-US" b="0" i="1" smtClean="0">
                          <a:latin typeface="Cambria Math" panose="02040503050406030204" pitchFamily="18" charset="0"/>
                        </a:rPr>
                        <m:t>+</m:t>
                      </m:r>
                      <m:r>
                        <a:rPr lang="en-US" b="0" i="1" smtClean="0">
                          <a:latin typeface="Cambria Math" panose="02040503050406030204" pitchFamily="18" charset="0"/>
                        </a:rPr>
                        <m:t>𝑆</m:t>
                      </m:r>
                      <m:r>
                        <a:rPr lang="en-US" b="0" i="1" smtClean="0">
                          <a:latin typeface="Cambria Math" panose="02040503050406030204" pitchFamily="18" charset="0"/>
                        </a:rPr>
                        <m:t>)</m:t>
                      </m:r>
                    </m:oMath>
                  </m:oMathPara>
                </a14:m>
                <a:endParaRPr lang="en-US" dirty="0"/>
              </a:p>
            </p:txBody>
          </p:sp>
        </mc:Choice>
        <mc:Fallback xmlns="">
          <p:sp>
            <p:nvSpPr>
              <p:cNvPr id="3" name="TextBox 2">
                <a:extLst>
                  <a:ext uri="{FF2B5EF4-FFF2-40B4-BE49-F238E27FC236}">
                    <a16:creationId xmlns:a16="http://schemas.microsoft.com/office/drawing/2014/main" id="{CCA85157-3B6B-4D2E-4DBB-5E03BA1D4642}"/>
                  </a:ext>
                </a:extLst>
              </p:cNvPr>
              <p:cNvSpPr txBox="1">
                <a:spLocks noRot="1" noChangeAspect="1" noMove="1" noResize="1" noEditPoints="1" noAdjustHandles="1" noChangeArrowheads="1" noChangeShapeType="1" noTextEdit="1"/>
              </p:cNvSpPr>
              <p:nvPr/>
            </p:nvSpPr>
            <p:spPr>
              <a:xfrm>
                <a:off x="197505" y="6282068"/>
                <a:ext cx="2031774" cy="285656"/>
              </a:xfrm>
              <a:prstGeom prst="rect">
                <a:avLst/>
              </a:prstGeom>
              <a:blipFill>
                <a:blip r:embed="rId49"/>
                <a:stretch>
                  <a:fillRect l="-1863" t="-8696" r="-3727" b="-39130"/>
                </a:stretch>
              </a:blipFill>
            </p:spPr>
            <p:txBody>
              <a:bodyPr/>
              <a:lstStyle/>
              <a:p>
                <a:r>
                  <a:rPr lang="en-US">
                    <a:noFill/>
                  </a:rPr>
                  <a:t> </a:t>
                </a:r>
              </a:p>
            </p:txBody>
          </p:sp>
        </mc:Fallback>
      </mc:AlternateContent>
    </p:spTree>
    <p:extLst>
      <p:ext uri="{BB962C8B-B14F-4D97-AF65-F5344CB8AC3E}">
        <p14:creationId xmlns:p14="http://schemas.microsoft.com/office/powerpoint/2010/main" val="2924992512"/>
      </p:ext>
    </p:extLst>
  </p:cSld>
  <p:clrMapOvr>
    <a:masterClrMapping/>
  </p:clrMapOvr>
  <p:extLst>
    <p:ext uri="{6950BFC3-D8DA-4A85-94F7-54DA5524770B}">
      <p188:commentRel xmlns:p188="http://schemas.microsoft.com/office/powerpoint/2018/8/main" r:id="rId3"/>
    </p:ext>
  </p:extLs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F5647D-1365-97CB-2212-86D004749AA0}"/>
              </a:ext>
            </a:extLst>
          </p:cNvPr>
          <p:cNvSpPr>
            <a:spLocks noGrp="1"/>
          </p:cNvSpPr>
          <p:nvPr>
            <p:ph type="title"/>
          </p:nvPr>
        </p:nvSpPr>
        <p:spPr>
          <a:xfrm>
            <a:off x="838200" y="365125"/>
            <a:ext cx="10515600" cy="805307"/>
          </a:xfrm>
        </p:spPr>
        <p:txBody>
          <a:bodyPr/>
          <a:lstStyle/>
          <a:p>
            <a:r>
              <a:rPr lang="en-US" dirty="0"/>
              <a:t>TEs on different infection routes</a:t>
            </a:r>
          </a:p>
        </p:txBody>
      </p:sp>
      <p:pic>
        <p:nvPicPr>
          <p:cNvPr id="7" name="Picture 6" descr="Chart, histogram&#10;&#10;Description automatically generated">
            <a:extLst>
              <a:ext uri="{FF2B5EF4-FFF2-40B4-BE49-F238E27FC236}">
                <a16:creationId xmlns:a16="http://schemas.microsoft.com/office/drawing/2014/main" id="{8588BFE0-DB83-2846-C8E9-554FFB6614F8}"/>
              </a:ext>
            </a:extLst>
          </p:cNvPr>
          <p:cNvPicPr>
            <a:picLocks noChangeAspect="1"/>
          </p:cNvPicPr>
          <p:nvPr/>
        </p:nvPicPr>
        <p:blipFill rotWithShape="1">
          <a:blip r:embed="rId2">
            <a:extLst>
              <a:ext uri="{28A0092B-C50C-407E-A947-70E740481C1C}">
                <a14:useLocalDpi xmlns:a14="http://schemas.microsoft.com/office/drawing/2010/main" val="0"/>
              </a:ext>
            </a:extLst>
          </a:blip>
          <a:srcRect l="7096" t="4365" r="6654"/>
          <a:stretch/>
        </p:blipFill>
        <p:spPr>
          <a:xfrm>
            <a:off x="1591056" y="1532128"/>
            <a:ext cx="8842248" cy="4885876"/>
          </a:xfrm>
          <a:prstGeom prst="rect">
            <a:avLst/>
          </a:prstGeom>
        </p:spPr>
      </p:pic>
    </p:spTree>
    <p:extLst>
      <p:ext uri="{BB962C8B-B14F-4D97-AF65-F5344CB8AC3E}">
        <p14:creationId xmlns:p14="http://schemas.microsoft.com/office/powerpoint/2010/main" val="9711579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0DF64A5-ED52-FD84-EFF8-238223F0A58B}"/>
              </a:ext>
            </a:extLst>
          </p:cNvPr>
          <p:cNvPicPr>
            <a:picLocks noChangeAspect="1"/>
          </p:cNvPicPr>
          <p:nvPr/>
        </p:nvPicPr>
        <p:blipFill>
          <a:blip r:embed="rId2"/>
          <a:stretch>
            <a:fillRect/>
          </a:stretch>
        </p:blipFill>
        <p:spPr>
          <a:xfrm>
            <a:off x="868679" y="499940"/>
            <a:ext cx="10102539" cy="5672260"/>
          </a:xfrm>
          <a:prstGeom prst="rect">
            <a:avLst/>
          </a:prstGeom>
        </p:spPr>
      </p:pic>
      <p:sp>
        <p:nvSpPr>
          <p:cNvPr id="5" name="Rectangle 4">
            <a:extLst>
              <a:ext uri="{FF2B5EF4-FFF2-40B4-BE49-F238E27FC236}">
                <a16:creationId xmlns:a16="http://schemas.microsoft.com/office/drawing/2014/main" id="{73EDD017-941B-E348-51BB-6D2C10850B65}"/>
              </a:ext>
            </a:extLst>
          </p:cNvPr>
          <p:cNvSpPr/>
          <p:nvPr/>
        </p:nvSpPr>
        <p:spPr>
          <a:xfrm>
            <a:off x="2715768" y="795528"/>
            <a:ext cx="950976" cy="4791456"/>
          </a:xfrm>
          <a:prstGeom prst="rect">
            <a:avLst/>
          </a:prstGeom>
          <a:solidFill>
            <a:srgbClr val="CCFFFF">
              <a:alpha val="47843"/>
            </a:srgb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5163A6C9-FFB4-D76E-E12C-AFE5D6A1E060}"/>
              </a:ext>
            </a:extLst>
          </p:cNvPr>
          <p:cNvSpPr/>
          <p:nvPr/>
        </p:nvSpPr>
        <p:spPr>
          <a:xfrm>
            <a:off x="6843493" y="795528"/>
            <a:ext cx="950976" cy="4791456"/>
          </a:xfrm>
          <a:prstGeom prst="rect">
            <a:avLst/>
          </a:prstGeom>
          <a:solidFill>
            <a:srgbClr val="CCFFFF">
              <a:alpha val="47843"/>
            </a:srgb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33EC1A62-7BDF-CAEC-02A1-D21A8AF23144}"/>
              </a:ext>
            </a:extLst>
          </p:cNvPr>
          <p:cNvCxnSpPr/>
          <p:nvPr/>
        </p:nvCxnSpPr>
        <p:spPr>
          <a:xfrm>
            <a:off x="3666744" y="5202936"/>
            <a:ext cx="3176749"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69BFB997-50B9-E73B-9D0F-5CC98CD195A9}"/>
              </a:ext>
            </a:extLst>
          </p:cNvPr>
          <p:cNvCxnSpPr/>
          <p:nvPr/>
        </p:nvCxnSpPr>
        <p:spPr>
          <a:xfrm>
            <a:off x="3666744" y="3191256"/>
            <a:ext cx="3176749"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B32D3D92-2B3F-D8E6-8BB2-5A7169D05052}"/>
              </a:ext>
            </a:extLst>
          </p:cNvPr>
          <p:cNvCxnSpPr/>
          <p:nvPr/>
        </p:nvCxnSpPr>
        <p:spPr>
          <a:xfrm>
            <a:off x="3666744" y="1335024"/>
            <a:ext cx="3176749" cy="0"/>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17238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 histogram&#10;&#10;Description automatically generated">
            <a:extLst>
              <a:ext uri="{FF2B5EF4-FFF2-40B4-BE49-F238E27FC236}">
                <a16:creationId xmlns:a16="http://schemas.microsoft.com/office/drawing/2014/main" id="{05EA9FC0-E8D2-0EDB-EB44-7F5D9D5A0FB5}"/>
              </a:ext>
            </a:extLst>
          </p:cNvPr>
          <p:cNvPicPr>
            <a:picLocks noChangeAspect="1"/>
          </p:cNvPicPr>
          <p:nvPr/>
        </p:nvPicPr>
        <p:blipFill rotWithShape="1">
          <a:blip r:embed="rId2">
            <a:extLst>
              <a:ext uri="{28A0092B-C50C-407E-A947-70E740481C1C}">
                <a14:useLocalDpi xmlns:a14="http://schemas.microsoft.com/office/drawing/2010/main" val="0"/>
              </a:ext>
            </a:extLst>
          </a:blip>
          <a:srcRect l="5806" t="4226" r="6130"/>
          <a:stretch/>
        </p:blipFill>
        <p:spPr>
          <a:xfrm>
            <a:off x="78722" y="353960"/>
            <a:ext cx="12034556" cy="6312311"/>
          </a:xfrm>
          <a:prstGeom prst="rect">
            <a:avLst/>
          </a:prstGeom>
        </p:spPr>
      </p:pic>
    </p:spTree>
    <p:extLst>
      <p:ext uri="{BB962C8B-B14F-4D97-AF65-F5344CB8AC3E}">
        <p14:creationId xmlns:p14="http://schemas.microsoft.com/office/powerpoint/2010/main" val="24223779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95E2A1B-4A49-9332-AB20-48C5C4985AD8}"/>
              </a:ext>
            </a:extLst>
          </p:cNvPr>
          <p:cNvSpPr txBox="1"/>
          <p:nvPr/>
        </p:nvSpPr>
        <p:spPr>
          <a:xfrm>
            <a:off x="5322498" y="3157268"/>
            <a:ext cx="1072730" cy="369332"/>
          </a:xfrm>
          <a:prstGeom prst="rect">
            <a:avLst/>
          </a:prstGeom>
          <a:noFill/>
        </p:spPr>
        <p:txBody>
          <a:bodyPr wrap="none" rtlCol="0">
            <a:spAutoFit/>
          </a:bodyPr>
          <a:lstStyle/>
          <a:p>
            <a:r>
              <a:rPr lang="en-US"/>
              <a:t>Appendix</a:t>
            </a:r>
          </a:p>
        </p:txBody>
      </p:sp>
    </p:spTree>
    <p:extLst>
      <p:ext uri="{BB962C8B-B14F-4D97-AF65-F5344CB8AC3E}">
        <p14:creationId xmlns:p14="http://schemas.microsoft.com/office/powerpoint/2010/main" val="29610489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88838CD-D964-4C49-8F57-4C7E4DE5AAA0}"/>
              </a:ext>
            </a:extLst>
          </p:cNvPr>
          <p:cNvPicPr>
            <a:picLocks noChangeAspect="1"/>
          </p:cNvPicPr>
          <p:nvPr/>
        </p:nvPicPr>
        <p:blipFill>
          <a:blip r:embed="rId3">
            <a:extLst>
              <a:ext uri="{28A0092B-C50C-407E-A947-70E740481C1C}">
                <a14:useLocalDpi xmlns:a14="http://schemas.microsoft.com/office/drawing/2010/main" val="0"/>
              </a:ext>
            </a:extLst>
          </a:blip>
          <a:srcRect l="6049" r="6049"/>
          <a:stretch/>
        </p:blipFill>
        <p:spPr>
          <a:xfrm>
            <a:off x="159025" y="99391"/>
            <a:ext cx="12082611" cy="6629400"/>
          </a:xfrm>
          <a:prstGeom prst="rect">
            <a:avLst/>
          </a:prstGeom>
        </p:spPr>
      </p:pic>
    </p:spTree>
    <p:extLst>
      <p:ext uri="{BB962C8B-B14F-4D97-AF65-F5344CB8AC3E}">
        <p14:creationId xmlns:p14="http://schemas.microsoft.com/office/powerpoint/2010/main" val="3486357064"/>
      </p:ext>
    </p:extLst>
  </p:cSld>
  <p:clrMapOvr>
    <a:masterClrMapping/>
  </p:clrMapOvr>
  <p:extLst>
    <p:ext uri="{6950BFC3-D8DA-4A85-94F7-54DA5524770B}">
      <p188:commentRel xmlns:p188="http://schemas.microsoft.com/office/powerpoint/2018/8/main" r:id="rId2"/>
    </p:ext>
  </p:extLs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88838CD-D964-4C49-8F57-4C7E4DE5AAA0}"/>
              </a:ext>
            </a:extLst>
          </p:cNvPr>
          <p:cNvPicPr>
            <a:picLocks noChangeAspect="1"/>
          </p:cNvPicPr>
          <p:nvPr/>
        </p:nvPicPr>
        <p:blipFill>
          <a:blip r:embed="rId2">
            <a:extLst>
              <a:ext uri="{28A0092B-C50C-407E-A947-70E740481C1C}">
                <a14:useLocalDpi xmlns:a14="http://schemas.microsoft.com/office/drawing/2010/main" val="0"/>
              </a:ext>
            </a:extLst>
          </a:blip>
          <a:srcRect l="6049" r="6049"/>
          <a:stretch/>
        </p:blipFill>
        <p:spPr>
          <a:xfrm>
            <a:off x="159025" y="99391"/>
            <a:ext cx="12082611" cy="6629400"/>
          </a:xfrm>
          <a:prstGeom prst="rect">
            <a:avLst/>
          </a:prstGeom>
        </p:spPr>
      </p:pic>
    </p:spTree>
    <p:extLst>
      <p:ext uri="{BB962C8B-B14F-4D97-AF65-F5344CB8AC3E}">
        <p14:creationId xmlns:p14="http://schemas.microsoft.com/office/powerpoint/2010/main" val="21218638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88838CD-D964-4C49-8F57-4C7E4DE5AAA0}"/>
              </a:ext>
            </a:extLst>
          </p:cNvPr>
          <p:cNvPicPr>
            <a:picLocks noChangeAspect="1"/>
          </p:cNvPicPr>
          <p:nvPr/>
        </p:nvPicPr>
        <p:blipFill>
          <a:blip r:embed="rId2">
            <a:extLst>
              <a:ext uri="{28A0092B-C50C-407E-A947-70E740481C1C}">
                <a14:useLocalDpi xmlns:a14="http://schemas.microsoft.com/office/drawing/2010/main" val="0"/>
              </a:ext>
            </a:extLst>
          </a:blip>
          <a:srcRect l="6049" r="6049"/>
          <a:stretch/>
        </p:blipFill>
        <p:spPr>
          <a:xfrm>
            <a:off x="159025" y="99391"/>
            <a:ext cx="12082611" cy="6629400"/>
          </a:xfrm>
          <a:prstGeom prst="rect">
            <a:avLst/>
          </a:prstGeom>
        </p:spPr>
      </p:pic>
    </p:spTree>
    <p:extLst>
      <p:ext uri="{BB962C8B-B14F-4D97-AF65-F5344CB8AC3E}">
        <p14:creationId xmlns:p14="http://schemas.microsoft.com/office/powerpoint/2010/main" val="35917773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C0FE97B-E430-4B11-426B-69FDCDF00C76}"/>
              </a:ext>
            </a:extLst>
          </p:cNvPr>
          <p:cNvPicPr>
            <a:picLocks noChangeAspect="1"/>
          </p:cNvPicPr>
          <p:nvPr/>
        </p:nvPicPr>
        <p:blipFill>
          <a:blip r:embed="rId3">
            <a:extLst>
              <a:ext uri="{28A0092B-C50C-407E-A947-70E740481C1C}">
                <a14:useLocalDpi xmlns:a14="http://schemas.microsoft.com/office/drawing/2010/main" val="0"/>
              </a:ext>
            </a:extLst>
          </a:blip>
          <a:srcRect l="9315" r="9315"/>
          <a:stretch/>
        </p:blipFill>
        <p:spPr>
          <a:xfrm>
            <a:off x="850766" y="574166"/>
            <a:ext cx="10490468" cy="6217777"/>
          </a:xfrm>
          <a:prstGeom prst="rect">
            <a:avLst/>
          </a:prstGeom>
        </p:spPr>
      </p:pic>
      <p:sp>
        <p:nvSpPr>
          <p:cNvPr id="4" name="TextBox 3">
            <a:extLst>
              <a:ext uri="{FF2B5EF4-FFF2-40B4-BE49-F238E27FC236}">
                <a16:creationId xmlns:a16="http://schemas.microsoft.com/office/drawing/2014/main" id="{648F662C-4E60-CEC8-D209-230BC39191D2}"/>
              </a:ext>
            </a:extLst>
          </p:cNvPr>
          <p:cNvSpPr txBox="1"/>
          <p:nvPr/>
        </p:nvSpPr>
        <p:spPr>
          <a:xfrm>
            <a:off x="3519949" y="66057"/>
            <a:ext cx="5339219" cy="369332"/>
          </a:xfrm>
          <a:prstGeom prst="rect">
            <a:avLst/>
          </a:prstGeom>
          <a:noFill/>
        </p:spPr>
        <p:txBody>
          <a:bodyPr wrap="none" rtlCol="0">
            <a:spAutoFit/>
          </a:bodyPr>
          <a:lstStyle/>
          <a:p>
            <a:r>
              <a:rPr lang="en-US" dirty="0"/>
              <a:t>Parameters within limits as described in previous slides</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37D73DE-4FC1-9DDF-ACF0-6FB8CA455D68}"/>
                  </a:ext>
                </a:extLst>
              </p:cNvPr>
              <p:cNvSpPr txBox="1"/>
              <p:nvPr/>
            </p:nvSpPr>
            <p:spPr>
              <a:xfrm>
                <a:off x="1489587" y="2413819"/>
                <a:ext cx="7206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𝐼𝑛𝑖𝑡𝑖𝑎𝑙</m:t>
                      </m:r>
                    </m:oMath>
                  </m:oMathPara>
                </a14:m>
                <a:endParaRPr lang="en-US" dirty="0"/>
              </a:p>
            </p:txBody>
          </p:sp>
        </mc:Choice>
        <mc:Fallback xmlns="">
          <p:sp>
            <p:nvSpPr>
              <p:cNvPr id="5" name="TextBox 4">
                <a:extLst>
                  <a:ext uri="{FF2B5EF4-FFF2-40B4-BE49-F238E27FC236}">
                    <a16:creationId xmlns:a16="http://schemas.microsoft.com/office/drawing/2014/main" id="{937D73DE-4FC1-9DDF-ACF0-6FB8CA455D68}"/>
                  </a:ext>
                </a:extLst>
              </p:cNvPr>
              <p:cNvSpPr txBox="1">
                <a:spLocks noRot="1" noChangeAspect="1" noMove="1" noResize="1" noEditPoints="1" noAdjustHandles="1" noChangeArrowheads="1" noChangeShapeType="1" noTextEdit="1"/>
              </p:cNvSpPr>
              <p:nvPr/>
            </p:nvSpPr>
            <p:spPr>
              <a:xfrm>
                <a:off x="1489587" y="2413819"/>
                <a:ext cx="720647" cy="276999"/>
              </a:xfrm>
              <a:prstGeom prst="rect">
                <a:avLst/>
              </a:prstGeom>
              <a:blipFill>
                <a:blip r:embed="rId4"/>
                <a:stretch>
                  <a:fillRect l="-7563" r="-6723" b="-88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96FA2804-B389-D68B-C903-466976B929F7}"/>
                  </a:ext>
                </a:extLst>
              </p:cNvPr>
              <p:cNvSpPr txBox="1"/>
              <p:nvPr/>
            </p:nvSpPr>
            <p:spPr>
              <a:xfrm>
                <a:off x="2496222" y="2413819"/>
                <a:ext cx="19075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Δ</m:t>
                      </m:r>
                    </m:oMath>
                  </m:oMathPara>
                </a14:m>
                <a:endParaRPr lang="en-US" dirty="0"/>
              </a:p>
            </p:txBody>
          </p:sp>
        </mc:Choice>
        <mc:Fallback xmlns="">
          <p:sp>
            <p:nvSpPr>
              <p:cNvPr id="8" name="TextBox 7">
                <a:extLst>
                  <a:ext uri="{FF2B5EF4-FFF2-40B4-BE49-F238E27FC236}">
                    <a16:creationId xmlns:a16="http://schemas.microsoft.com/office/drawing/2014/main" id="{96FA2804-B389-D68B-C903-466976B929F7}"/>
                  </a:ext>
                </a:extLst>
              </p:cNvPr>
              <p:cNvSpPr txBox="1">
                <a:spLocks noRot="1" noChangeAspect="1" noMove="1" noResize="1" noEditPoints="1" noAdjustHandles="1" noChangeArrowheads="1" noChangeShapeType="1" noTextEdit="1"/>
              </p:cNvSpPr>
              <p:nvPr/>
            </p:nvSpPr>
            <p:spPr>
              <a:xfrm>
                <a:off x="2496222" y="2413819"/>
                <a:ext cx="190758" cy="276999"/>
              </a:xfrm>
              <a:prstGeom prst="rect">
                <a:avLst/>
              </a:prstGeom>
              <a:blipFill>
                <a:blip r:embed="rId5"/>
                <a:stretch>
                  <a:fillRect l="-28125" r="-28125" b="-6667"/>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24D32517-3884-D384-3640-3D276538368B}"/>
              </a:ext>
            </a:extLst>
          </p:cNvPr>
          <p:cNvSpPr txBox="1"/>
          <p:nvPr/>
        </p:nvSpPr>
        <p:spPr>
          <a:xfrm>
            <a:off x="2849055" y="2413819"/>
            <a:ext cx="776944" cy="276999"/>
          </a:xfrm>
          <a:prstGeom prst="rect">
            <a:avLst/>
          </a:prstGeom>
          <a:noFill/>
        </p:spPr>
        <p:txBody>
          <a:bodyPr wrap="none" lIns="0" tIns="0" rIns="0" bIns="0" rtlCol="0">
            <a:spAutoFit/>
          </a:bodyPr>
          <a:lstStyle/>
          <a:p>
            <a:r>
              <a:rPr lang="en-US" dirty="0"/>
              <a:t>omicron</a:t>
            </a:r>
          </a:p>
        </p:txBody>
      </p:sp>
    </p:spTree>
    <p:extLst>
      <p:ext uri="{BB962C8B-B14F-4D97-AF65-F5344CB8AC3E}">
        <p14:creationId xmlns:p14="http://schemas.microsoft.com/office/powerpoint/2010/main" val="1658409494"/>
      </p:ext>
    </p:extLst>
  </p:cSld>
  <p:clrMapOvr>
    <a:masterClrMapping/>
  </p:clrMapOvr>
  <p:extLst>
    <p:ext uri="{6950BFC3-D8DA-4A85-94F7-54DA5524770B}">
      <p188:commentRel xmlns:p188="http://schemas.microsoft.com/office/powerpoint/2018/8/main" r:id="rId2"/>
    </p:ext>
  </p:extLs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78EB697-5993-19C7-7AC3-B62C42B784D3}"/>
              </a:ext>
            </a:extLst>
          </p:cNvPr>
          <p:cNvPicPr>
            <a:picLocks noChangeAspect="1"/>
          </p:cNvPicPr>
          <p:nvPr/>
        </p:nvPicPr>
        <p:blipFill rotWithShape="1">
          <a:blip r:embed="rId4">
            <a:extLst>
              <a:ext uri="{28A0092B-C50C-407E-A947-70E740481C1C}">
                <a14:useLocalDpi xmlns:a14="http://schemas.microsoft.com/office/drawing/2010/main" val="0"/>
              </a:ext>
            </a:extLst>
          </a:blip>
          <a:srcRect l="8570" r="8214"/>
          <a:stretch/>
        </p:blipFill>
        <p:spPr>
          <a:xfrm>
            <a:off x="157316" y="98252"/>
            <a:ext cx="11493909" cy="6661495"/>
          </a:xfrm>
          <a:prstGeom prst="rect">
            <a:avLst/>
          </a:prstGeom>
        </p:spPr>
      </p:pic>
    </p:spTree>
    <p:extLst>
      <p:ext uri="{BB962C8B-B14F-4D97-AF65-F5344CB8AC3E}">
        <p14:creationId xmlns:p14="http://schemas.microsoft.com/office/powerpoint/2010/main" val="3150840375"/>
      </p:ext>
    </p:extLst>
  </p:cSld>
  <p:clrMapOvr>
    <a:masterClrMapping/>
  </p:clrMapOvr>
  <p:extLst>
    <p:ext uri="{6950BFC3-D8DA-4A85-94F7-54DA5524770B}">
      <p188:commentRel xmlns:p188="http://schemas.microsoft.com/office/powerpoint/2018/8/main" r:id="rId3"/>
    </p:ext>
  </p:extLs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78EB697-5993-19C7-7AC3-B62C42B784D3}"/>
              </a:ext>
            </a:extLst>
          </p:cNvPr>
          <p:cNvPicPr>
            <a:picLocks noChangeAspect="1"/>
          </p:cNvPicPr>
          <p:nvPr/>
        </p:nvPicPr>
        <p:blipFill rotWithShape="1">
          <a:blip r:embed="rId3">
            <a:extLst>
              <a:ext uri="{28A0092B-C50C-407E-A947-70E740481C1C}">
                <a14:useLocalDpi xmlns:a14="http://schemas.microsoft.com/office/drawing/2010/main" val="0"/>
              </a:ext>
            </a:extLst>
          </a:blip>
          <a:srcRect l="8783" r="7502"/>
          <a:stretch/>
        </p:blipFill>
        <p:spPr>
          <a:xfrm>
            <a:off x="432620" y="98252"/>
            <a:ext cx="11562735" cy="6661495"/>
          </a:xfrm>
          <a:prstGeom prst="rect">
            <a:avLst/>
          </a:prstGeom>
        </p:spPr>
      </p:pic>
    </p:spTree>
    <p:extLst>
      <p:ext uri="{BB962C8B-B14F-4D97-AF65-F5344CB8AC3E}">
        <p14:creationId xmlns:p14="http://schemas.microsoft.com/office/powerpoint/2010/main" val="3510057889"/>
      </p:ext>
    </p:extLst>
  </p:cSld>
  <p:clrMapOvr>
    <a:masterClrMapping/>
  </p:clrMapOvr>
  <p:extLst>
    <p:ext uri="{6950BFC3-D8DA-4A85-94F7-54DA5524770B}">
      <p188:commentRel xmlns:p188="http://schemas.microsoft.com/office/powerpoint/2018/8/main" r:id="rId2"/>
    </p:ext>
  </p:extLs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DDDD45-1711-DBD6-74B8-66BFAEA987D8}"/>
              </a:ext>
            </a:extLst>
          </p:cNvPr>
          <p:cNvSpPr>
            <a:spLocks noGrp="1"/>
          </p:cNvSpPr>
          <p:nvPr>
            <p:ph type="title"/>
          </p:nvPr>
        </p:nvSpPr>
        <p:spPr>
          <a:xfrm>
            <a:off x="838200" y="365125"/>
            <a:ext cx="10515600" cy="706591"/>
          </a:xfrm>
        </p:spPr>
        <p:txBody>
          <a:bodyPr/>
          <a:lstStyle/>
          <a:p>
            <a:pPr algn="ctr"/>
            <a:r>
              <a:rPr lang="en-US"/>
              <a:t>Parameter values from paper</a:t>
            </a:r>
          </a:p>
        </p:txBody>
      </p:sp>
      <mc:AlternateContent xmlns:mc="http://schemas.openxmlformats.org/markup-compatibility/2006" xmlns:a14="http://schemas.microsoft.com/office/drawing/2010/main">
        <mc:Choice Requires="a14">
          <p:graphicFrame>
            <p:nvGraphicFramePr>
              <p:cNvPr id="4" name="Table 4">
                <a:extLst>
                  <a:ext uri="{FF2B5EF4-FFF2-40B4-BE49-F238E27FC236}">
                    <a16:creationId xmlns:a16="http://schemas.microsoft.com/office/drawing/2014/main" id="{50AC48DF-2CDA-6335-D1BA-0788DBB44483}"/>
                  </a:ext>
                </a:extLst>
              </p:cNvPr>
              <p:cNvGraphicFramePr>
                <a:graphicFrameLocks noGrp="1"/>
              </p:cNvGraphicFramePr>
              <p:nvPr>
                <p:ph idx="1"/>
                <p:extLst>
                  <p:ext uri="{D42A27DB-BD31-4B8C-83A1-F6EECF244321}">
                    <p14:modId xmlns:p14="http://schemas.microsoft.com/office/powerpoint/2010/main" val="994011532"/>
                  </p:ext>
                </p:extLst>
              </p:nvPr>
            </p:nvGraphicFramePr>
            <p:xfrm>
              <a:off x="1949352" y="1097915"/>
              <a:ext cx="8053875" cy="5394960"/>
            </p:xfrm>
            <a:graphic>
              <a:graphicData uri="http://schemas.openxmlformats.org/drawingml/2006/table">
                <a:tbl>
                  <a:tblPr firstRow="1" bandRow="1">
                    <a:tableStyleId>{9D7B26C5-4107-4FEC-AEDC-1716B250A1EF}</a:tableStyleId>
                  </a:tblPr>
                  <a:tblGrid>
                    <a:gridCol w="2684625">
                      <a:extLst>
                        <a:ext uri="{9D8B030D-6E8A-4147-A177-3AD203B41FA5}">
                          <a16:colId xmlns:a16="http://schemas.microsoft.com/office/drawing/2014/main" val="1810488118"/>
                        </a:ext>
                      </a:extLst>
                    </a:gridCol>
                    <a:gridCol w="2684625">
                      <a:extLst>
                        <a:ext uri="{9D8B030D-6E8A-4147-A177-3AD203B41FA5}">
                          <a16:colId xmlns:a16="http://schemas.microsoft.com/office/drawing/2014/main" val="3256142636"/>
                        </a:ext>
                      </a:extLst>
                    </a:gridCol>
                    <a:gridCol w="2684625">
                      <a:extLst>
                        <a:ext uri="{9D8B030D-6E8A-4147-A177-3AD203B41FA5}">
                          <a16:colId xmlns:a16="http://schemas.microsoft.com/office/drawing/2014/main" val="2225050901"/>
                        </a:ext>
                      </a:extLst>
                    </a:gridCol>
                  </a:tblGrid>
                  <a:tr h="430124">
                    <a:tc gridSpan="3">
                      <a:txBody>
                        <a:bodyPr/>
                        <a:lstStyle/>
                        <a:p>
                          <a:pPr algn="ctr"/>
                          <a:r>
                            <a:rPr lang="en-US" sz="2800"/>
                            <a:t>Parameters</a:t>
                          </a:r>
                          <a:endParaRPr lang="en-US" sz="2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01763434"/>
                      </a:ext>
                    </a:extLst>
                  </a:tr>
                  <a:tr h="430124">
                    <a:tc>
                      <a:txBody>
                        <a:bodyPr/>
                        <a:lstStyle/>
                        <a:p>
                          <a14:m>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𝜂</m:t>
                                  </m:r>
                                </m:e>
                                <m:sub>
                                  <m:r>
                                    <a:rPr lang="en-US" sz="1400" b="0" i="1" smtClean="0">
                                      <a:latin typeface="Cambria Math" panose="02040503050406030204" pitchFamily="18" charset="0"/>
                                    </a:rPr>
                                    <m:t>𝑠</m:t>
                                  </m:r>
                                </m:sub>
                              </m:sSub>
                            </m:oMath>
                          </a14:m>
                          <a:r>
                            <a:rPr lang="en-US" sz="1400"/>
                            <a:t>= Decrease</a:t>
                          </a:r>
                          <a:r>
                            <a:rPr lang="en-US" sz="1400" baseline="0"/>
                            <a:t> in susceptibility b/c of mask, 0.35</a:t>
                          </a:r>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14:m>
                            <m:oMath xmlns:m="http://schemas.openxmlformats.org/officeDocument/2006/math">
                              <m:r>
                                <a:rPr lang="en-US" sz="1400" b="0" i="1" smtClean="0">
                                  <a:latin typeface="Cambria Math" panose="02040503050406030204" pitchFamily="18" charset="0"/>
                                </a:rPr>
                                <m:t>𝛽</m:t>
                              </m:r>
                            </m:oMath>
                          </a14:m>
                          <a:r>
                            <a:rPr lang="en-US" sz="1400"/>
                            <a:t> = Transmissibility, 0.312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14:m>
                            <m:oMath xmlns:m="http://schemas.openxmlformats.org/officeDocument/2006/math">
                              <m:r>
                                <a:rPr lang="en-US" sz="1400" b="0" i="1" smtClean="0">
                                  <a:latin typeface="Cambria Math" panose="02040503050406030204" pitchFamily="18" charset="0"/>
                                </a:rPr>
                                <m:t>𝐼</m:t>
                              </m:r>
                            </m:oMath>
                          </a14:m>
                          <a:r>
                            <a:rPr lang="en-US" sz="1400"/>
                            <a:t> = not masked, infectious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94936792"/>
                      </a:ext>
                    </a:extLst>
                  </a:tr>
                  <a:tr h="430124">
                    <a:tc>
                      <a:txBody>
                        <a:bodyPr/>
                        <a:lstStyle/>
                        <a:p>
                          <a14:m>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𝜂</m:t>
                                  </m:r>
                                </m:e>
                                <m:sub>
                                  <m:r>
                                    <a:rPr lang="en-US" sz="1400" b="0" i="1" smtClean="0">
                                      <a:latin typeface="Cambria Math" panose="02040503050406030204" pitchFamily="18" charset="0"/>
                                    </a:rPr>
                                    <m:t>𝑖</m:t>
                                  </m:r>
                                </m:sub>
                              </m:sSub>
                            </m:oMath>
                          </a14:m>
                          <a:r>
                            <a:rPr lang="en-US" sz="1400"/>
                            <a:t>= Decrease</a:t>
                          </a:r>
                          <a:r>
                            <a:rPr lang="en-US" sz="1400" baseline="0"/>
                            <a:t> in infectivity b/c of mask, 0.45</a:t>
                          </a:r>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14:m>
                            <m:oMath xmlns:m="http://schemas.openxmlformats.org/officeDocument/2006/math">
                              <m:r>
                                <a:rPr lang="en-US" sz="1400" b="0" i="1" smtClean="0">
                                  <a:latin typeface="Cambria Math" panose="02040503050406030204" pitchFamily="18" charset="0"/>
                                </a:rPr>
                                <m:t>𝛼</m:t>
                              </m:r>
                            </m:oMath>
                          </a14:m>
                          <a:r>
                            <a:rPr lang="en-US" sz="1400"/>
                            <a:t> = Vaccination rate, 0.001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14:m>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𝐼</m:t>
                                  </m:r>
                                </m:e>
                                <m:sub>
                                  <m:r>
                                    <a:rPr lang="en-US" sz="1400" b="0" i="1" smtClean="0">
                                      <a:latin typeface="Cambria Math" panose="02040503050406030204" pitchFamily="18" charset="0"/>
                                    </a:rPr>
                                    <m:t>𝑚</m:t>
                                  </m:r>
                                </m:sub>
                              </m:sSub>
                            </m:oMath>
                          </a14:m>
                          <a:r>
                            <a:rPr lang="en-US" sz="1400"/>
                            <a:t> = masked,</a:t>
                          </a:r>
                          <a:r>
                            <a:rPr lang="en-US" sz="1400" baseline="0"/>
                            <a:t> infectious</a:t>
                          </a:r>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27666710"/>
                      </a:ext>
                    </a:extLst>
                  </a:tr>
                  <a:tr h="253014">
                    <a:tc>
                      <a:txBody>
                        <a:bodyPr/>
                        <a:lstStyle/>
                        <a:p>
                          <a14:m>
                            <m:oMath xmlns:m="http://schemas.openxmlformats.org/officeDocument/2006/math">
                              <m:r>
                                <a:rPr lang="en-US" sz="1400" b="0" i="1" smtClean="0">
                                  <a:latin typeface="Cambria Math" panose="02040503050406030204" pitchFamily="18" charset="0"/>
                                </a:rPr>
                                <m:t>𝜎</m:t>
                              </m:r>
                            </m:oMath>
                          </a14:m>
                          <a:r>
                            <a:rPr lang="en-US" sz="1400"/>
                            <a:t> = vaccine inefficiency</a:t>
                          </a:r>
                          <a:r>
                            <a:rPr lang="en-US" sz="1400" baseline="0"/>
                            <a:t>, 0.001</a:t>
                          </a:r>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14:m>
                            <m:oMath xmlns:m="http://schemas.openxmlformats.org/officeDocument/2006/math">
                              <m:r>
                                <a:rPr lang="en-US" sz="1400" b="0" i="1" smtClean="0">
                                  <a:latin typeface="Cambria Math" panose="02040503050406030204" pitchFamily="18" charset="0"/>
                                </a:rPr>
                                <m:t>𝜆</m:t>
                              </m:r>
                            </m:oMath>
                          </a14:m>
                          <a:r>
                            <a:rPr lang="en-US" sz="1400"/>
                            <a:t> = Conversion rate from </a:t>
                          </a:r>
                          <a14:m>
                            <m:oMath xmlns:m="http://schemas.openxmlformats.org/officeDocument/2006/math">
                              <m:r>
                                <a:rPr lang="en-US" sz="1400" b="0" i="1" smtClean="0">
                                  <a:latin typeface="Cambria Math" panose="02040503050406030204" pitchFamily="18" charset="0"/>
                                </a:rPr>
                                <m:t>𝑆</m:t>
                              </m:r>
                              <m:r>
                                <a:rPr lang="en-US" sz="1400" b="0" i="1" smtClean="0">
                                  <a:latin typeface="Cambria Math" panose="02040503050406030204" pitchFamily="18" charset="0"/>
                                </a:rPr>
                                <m:t> →</m:t>
                              </m:r>
                              <m:r>
                                <a:rPr lang="en-US" sz="1400" b="0" i="1" smtClean="0">
                                  <a:latin typeface="Cambria Math" panose="02040503050406030204" pitchFamily="18" charset="0"/>
                                </a:rPr>
                                <m:t>𝐸</m:t>
                              </m:r>
                            </m:oMath>
                          </a14:m>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14:m>
                            <m:oMath xmlns:m="http://schemas.openxmlformats.org/officeDocument/2006/math">
                              <m:r>
                                <a:rPr lang="en-US" sz="1400" b="0" i="1" smtClean="0">
                                  <a:latin typeface="Cambria Math" panose="02040503050406030204" pitchFamily="18" charset="0"/>
                                </a:rPr>
                                <m:t>𝑉</m:t>
                              </m:r>
                            </m:oMath>
                          </a14:m>
                          <a:r>
                            <a:rPr lang="en-US" sz="1400"/>
                            <a:t> = Vaccinated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39595373"/>
                      </a:ext>
                    </a:extLst>
                  </a:tr>
                  <a:tr h="253014">
                    <a:tc>
                      <a:txBody>
                        <a:bodyPr/>
                        <a:lstStyle/>
                        <a:p>
                          <a14:m>
                            <m:oMath xmlns:m="http://schemas.openxmlformats.org/officeDocument/2006/math">
                              <m:r>
                                <a:rPr lang="en-US" sz="1400" b="0" i="1" smtClean="0">
                                  <a:latin typeface="Cambria Math" panose="02040503050406030204" pitchFamily="18" charset="0"/>
                                </a:rPr>
                                <m:t>𝜖</m:t>
                              </m:r>
                            </m:oMath>
                          </a14:m>
                          <a:r>
                            <a:rPr lang="en-US" sz="1400"/>
                            <a:t> = progression</a:t>
                          </a:r>
                          <a:r>
                            <a:rPr lang="en-US" sz="1400" baseline="0"/>
                            <a:t> to Infectious class, 0.22</a:t>
                          </a:r>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14:m>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𝜆</m:t>
                                  </m:r>
                                </m:e>
                                <m:sub>
                                  <m:r>
                                    <a:rPr lang="en-US" sz="1400" b="0" i="1" smtClean="0">
                                      <a:latin typeface="Cambria Math" panose="02040503050406030204" pitchFamily="18" charset="0"/>
                                    </a:rPr>
                                    <m:t>𝑚</m:t>
                                  </m:r>
                                </m:sub>
                              </m:sSub>
                            </m:oMath>
                          </a14:m>
                          <a:r>
                            <a:rPr lang="en-US" sz="1400"/>
                            <a:t> = Conversion</a:t>
                          </a:r>
                          <a:r>
                            <a:rPr lang="en-US" sz="1400" baseline="0"/>
                            <a:t> rate from </a:t>
                          </a:r>
                          <a14:m>
                            <m:oMath xmlns:m="http://schemas.openxmlformats.org/officeDocument/2006/math">
                              <m:sSub>
                                <m:sSubPr>
                                  <m:ctrlPr>
                                    <a:rPr lang="en-US" sz="1400" b="0" i="1" baseline="0" smtClean="0">
                                      <a:latin typeface="Cambria Math" panose="02040503050406030204" pitchFamily="18" charset="0"/>
                                    </a:rPr>
                                  </m:ctrlPr>
                                </m:sSubPr>
                                <m:e>
                                  <m:r>
                                    <m:rPr>
                                      <m:sty m:val="p"/>
                                    </m:rPr>
                                    <a:rPr lang="en-US" sz="1400" b="0" i="1" baseline="0" smtClean="0">
                                      <a:latin typeface="Cambria Math" panose="02040503050406030204" pitchFamily="18" charset="0"/>
                                    </a:rPr>
                                    <m:t>S</m:t>
                                  </m:r>
                                </m:e>
                                <m:sub>
                                  <m:r>
                                    <a:rPr lang="en-US" sz="1400" b="0" i="1" baseline="0" smtClean="0">
                                      <a:latin typeface="Cambria Math" panose="02040503050406030204" pitchFamily="18" charset="0"/>
                                    </a:rPr>
                                    <m:t>𝑚</m:t>
                                  </m:r>
                                </m:sub>
                              </m:sSub>
                              <m:r>
                                <a:rPr lang="en-US" sz="1400" b="0" i="1" baseline="0" smtClean="0">
                                  <a:latin typeface="Cambria Math" panose="02040503050406030204" pitchFamily="18" charset="0"/>
                                </a:rPr>
                                <m:t>→</m:t>
                              </m:r>
                              <m:sSub>
                                <m:sSubPr>
                                  <m:ctrlPr>
                                    <a:rPr lang="en-US" sz="1400" b="0" i="1" baseline="0" smtClean="0">
                                      <a:latin typeface="Cambria Math" panose="02040503050406030204" pitchFamily="18" charset="0"/>
                                    </a:rPr>
                                  </m:ctrlPr>
                                </m:sSubPr>
                                <m:e>
                                  <m:r>
                                    <a:rPr lang="en-US" sz="1400" b="0" i="1" baseline="0" smtClean="0">
                                      <a:latin typeface="Cambria Math" panose="02040503050406030204" pitchFamily="18" charset="0"/>
                                    </a:rPr>
                                    <m:t>𝐸</m:t>
                                  </m:r>
                                </m:e>
                                <m:sub>
                                  <m:r>
                                    <a:rPr lang="en-US" sz="1400" b="0" i="1" baseline="0" smtClean="0">
                                      <a:latin typeface="Cambria Math" panose="02040503050406030204" pitchFamily="18" charset="0"/>
                                    </a:rPr>
                                    <m:t>𝑚</m:t>
                                  </m:r>
                                </m:sub>
                              </m:sSub>
                            </m:oMath>
                          </a14:m>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14:m>
                            <m:oMath xmlns:m="http://schemas.openxmlformats.org/officeDocument/2006/math">
                              <m:r>
                                <a:rPr lang="en-US" sz="1400" b="0" i="1" smtClean="0">
                                  <a:latin typeface="Cambria Math" panose="02040503050406030204" pitchFamily="18" charset="0"/>
                                </a:rPr>
                                <m:t>𝑅</m:t>
                              </m:r>
                            </m:oMath>
                          </a14:m>
                          <a:r>
                            <a:rPr lang="en-US" sz="1400"/>
                            <a:t> = Recovered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95684398"/>
                      </a:ext>
                    </a:extLst>
                  </a:tr>
                  <a:tr h="430124">
                    <a:tc>
                      <a:txBody>
                        <a:bodyPr/>
                        <a:lstStyle/>
                        <a:p>
                          <a14:m>
                            <m:oMath xmlns:m="http://schemas.openxmlformats.org/officeDocument/2006/math">
                              <m:r>
                                <a:rPr lang="en-US" sz="1400" b="0" i="1" smtClean="0">
                                  <a:latin typeface="Cambria Math" panose="02040503050406030204" pitchFamily="18" charset="0"/>
                                </a:rPr>
                                <m:t>𝜔</m:t>
                              </m:r>
                            </m:oMath>
                          </a14:m>
                          <a:r>
                            <a:rPr lang="en-US" sz="1400"/>
                            <a:t> = ratio</a:t>
                          </a:r>
                          <a:r>
                            <a:rPr lang="en-US" sz="1400" baseline="0"/>
                            <a:t> of vaccinated individuals wearing masks, 0.005</a:t>
                          </a:r>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14:m>
                            <m:oMath xmlns:m="http://schemas.openxmlformats.org/officeDocument/2006/math">
                              <m:r>
                                <a:rPr lang="en-US" sz="1400" b="0" i="1" smtClean="0">
                                  <a:latin typeface="Cambria Math" panose="02040503050406030204" pitchFamily="18" charset="0"/>
                                </a:rPr>
                                <m:t>𝑆</m:t>
                              </m:r>
                            </m:oMath>
                          </a14:m>
                          <a:r>
                            <a:rPr lang="en-US" sz="1400"/>
                            <a:t> =</a:t>
                          </a:r>
                          <a:r>
                            <a:rPr lang="en-US" sz="1400" baseline="0"/>
                            <a:t> not masked, susceptible</a:t>
                          </a:r>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14:m>
                            <m:oMath xmlns:m="http://schemas.openxmlformats.org/officeDocument/2006/math">
                              <m:r>
                                <a:rPr lang="en-US" sz="1400" b="0" i="1" smtClean="0">
                                  <a:latin typeface="Cambria Math" panose="02040503050406030204" pitchFamily="18" charset="0"/>
                                </a:rPr>
                                <m:t>𝐷</m:t>
                              </m:r>
                            </m:oMath>
                          </a14:m>
                          <a:r>
                            <a:rPr lang="en-US" sz="1400"/>
                            <a:t> = Dead</a:t>
                          </a:r>
                          <a:r>
                            <a:rPr lang="en-US" sz="1400" baseline="0"/>
                            <a:t> </a:t>
                          </a:r>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67063026"/>
                      </a:ext>
                    </a:extLst>
                  </a:tr>
                  <a:tr h="430124">
                    <a:tc>
                      <a:txBody>
                        <a:bodyPr/>
                        <a:lstStyle/>
                        <a:p>
                          <a14:m>
                            <m:oMath xmlns:m="http://schemas.openxmlformats.org/officeDocument/2006/math">
                              <m:r>
                                <a:rPr lang="en-US" sz="1400" b="0" i="1" smtClean="0">
                                  <a:latin typeface="Cambria Math" panose="02040503050406030204" pitchFamily="18" charset="0"/>
                                </a:rPr>
                                <m:t>𝛾</m:t>
                              </m:r>
                            </m:oMath>
                          </a14:m>
                          <a:r>
                            <a:rPr lang="en-US" sz="1400"/>
                            <a:t>= Recovery</a:t>
                          </a:r>
                          <a:r>
                            <a:rPr lang="en-US" sz="1400" baseline="0"/>
                            <a:t> rate, 0.0602</a:t>
                          </a:r>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14:m>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𝑆</m:t>
                                  </m:r>
                                </m:e>
                                <m:sub>
                                  <m:r>
                                    <a:rPr lang="en-US" sz="1400" b="0" i="1" smtClean="0">
                                      <a:latin typeface="Cambria Math" panose="02040503050406030204" pitchFamily="18" charset="0"/>
                                    </a:rPr>
                                    <m:t>𝑚</m:t>
                                  </m:r>
                                </m:sub>
                              </m:sSub>
                            </m:oMath>
                          </a14:m>
                          <a:r>
                            <a:rPr lang="en-US" sz="1400"/>
                            <a:t> = masked, susceptible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14:m>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𝜙</m:t>
                                  </m:r>
                                </m:e>
                                <m:sub>
                                  <m:r>
                                    <a:rPr lang="en-US" sz="1400" b="0" i="1" smtClean="0">
                                      <a:latin typeface="Cambria Math" panose="02040503050406030204" pitchFamily="18" charset="0"/>
                                    </a:rPr>
                                    <m:t>𝑋</m:t>
                                  </m:r>
                                </m:sub>
                              </m:sSub>
                            </m:oMath>
                          </a14:m>
                          <a:r>
                            <a:rPr lang="en-US" sz="1400"/>
                            <a:t>= Conversion</a:t>
                          </a:r>
                          <a:r>
                            <a:rPr lang="en-US" sz="1400" baseline="0"/>
                            <a:t> rate from </a:t>
                          </a:r>
                          <a:r>
                            <a:rPr lang="en-US" sz="1400"/>
                            <a:t>masked to not masked within a</a:t>
                          </a:r>
                          <a:r>
                            <a:rPr lang="en-US" sz="1400" baseline="0"/>
                            <a:t> class</a:t>
                          </a:r>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31567930"/>
                      </a:ext>
                    </a:extLst>
                  </a:tr>
                  <a:tr h="430124">
                    <a:tc>
                      <a:txBody>
                        <a:bodyPr/>
                        <a:lstStyle/>
                        <a:p>
                          <a14:m>
                            <m:oMath xmlns:m="http://schemas.openxmlformats.org/officeDocument/2006/math">
                              <m:r>
                                <a:rPr lang="en-US" sz="1400" b="0" i="1" smtClean="0">
                                  <a:latin typeface="Cambria Math" panose="02040503050406030204" pitchFamily="18" charset="0"/>
                                </a:rPr>
                                <m:t>𝜇</m:t>
                              </m:r>
                            </m:oMath>
                          </a14:m>
                          <a:r>
                            <a:rPr lang="en-US" sz="1400"/>
                            <a:t> =</a:t>
                          </a:r>
                          <a:r>
                            <a:rPr lang="en-US" sz="1400" baseline="0"/>
                            <a:t> Mortality, 0.0035</a:t>
                          </a:r>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14:m>
                            <m:oMath xmlns:m="http://schemas.openxmlformats.org/officeDocument/2006/math">
                              <m:r>
                                <a:rPr lang="en-US" sz="1400" b="0" i="1" smtClean="0">
                                  <a:latin typeface="Cambria Math" panose="02040503050406030204" pitchFamily="18" charset="0"/>
                                </a:rPr>
                                <m:t>𝐸</m:t>
                              </m:r>
                            </m:oMath>
                          </a14:m>
                          <a:r>
                            <a:rPr lang="en-US" sz="1400"/>
                            <a:t> = not masked, exposed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14:m>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𝜙</m:t>
                                  </m:r>
                                </m:e>
                                <m:sub>
                                  <m:r>
                                    <a:rPr lang="en-US" sz="1400" b="0" i="1" smtClean="0">
                                      <a:latin typeface="Cambria Math" panose="02040503050406030204" pitchFamily="18" charset="0"/>
                                    </a:rPr>
                                    <m:t>𝑋𝑚</m:t>
                                  </m:r>
                                </m:sub>
                              </m:sSub>
                            </m:oMath>
                          </a14:m>
                          <a:r>
                            <a:rPr lang="en-US" sz="1400"/>
                            <a:t> = Conversion rate from not masked to masked within a class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55483930"/>
                      </a:ext>
                    </a:extLst>
                  </a:tr>
                  <a:tr h="607234">
                    <a:tc>
                      <a:txBody>
                        <a:bodyPr/>
                        <a:lstStyle/>
                        <a:p>
                          <a14:m>
                            <m:oMath xmlns:m="http://schemas.openxmlformats.org/officeDocument/2006/math">
                              <m:r>
                                <a:rPr lang="en-US" sz="1400" b="0" i="1" smtClean="0">
                                  <a:latin typeface="Cambria Math" panose="02040503050406030204" pitchFamily="18" charset="0"/>
                                </a:rPr>
                                <m:t>𝜏</m:t>
                              </m:r>
                            </m:oMath>
                          </a14:m>
                          <a:r>
                            <a:rPr lang="en-US" sz="1400"/>
                            <a:t> = threshold after which</a:t>
                          </a:r>
                          <a:r>
                            <a:rPr lang="en-US" sz="1400" baseline="0"/>
                            <a:t> people start wearing masks, 100 </a:t>
                          </a:r>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14:m>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𝐸</m:t>
                                  </m:r>
                                </m:e>
                                <m:sub>
                                  <m:r>
                                    <a:rPr lang="en-US" sz="1400" b="0" i="1" smtClean="0">
                                      <a:latin typeface="Cambria Math" panose="02040503050406030204" pitchFamily="18" charset="0"/>
                                    </a:rPr>
                                    <m:t>𝑚</m:t>
                                  </m:r>
                                </m:sub>
                              </m:sSub>
                            </m:oMath>
                          </a14:m>
                          <a:r>
                            <a:rPr lang="en-US" sz="1400"/>
                            <a:t>= masked,</a:t>
                          </a:r>
                          <a:r>
                            <a:rPr lang="en-US" sz="1400" baseline="0"/>
                            <a:t> exposed</a:t>
                          </a:r>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14:m>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𝜔</m:t>
                                  </m:r>
                                </m:e>
                                <m:sub>
                                  <m:r>
                                    <a:rPr lang="en-US" sz="1400" b="0" i="1" smtClean="0">
                                      <a:latin typeface="Cambria Math" panose="02040503050406030204" pitchFamily="18" charset="0"/>
                                    </a:rPr>
                                    <m:t>𝑅</m:t>
                                  </m:r>
                                </m:sub>
                              </m:sSub>
                            </m:oMath>
                          </a14:m>
                          <a:r>
                            <a:rPr lang="en-US" sz="1400"/>
                            <a:t> = rate of </a:t>
                          </a:r>
                          <a:r>
                            <a:rPr lang="en-US" sz="1400" baseline="0"/>
                            <a:t>recovered to susceptible population wearing masks b/c of new virus strains</a:t>
                          </a:r>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20658430"/>
                      </a:ext>
                    </a:extLst>
                  </a:tr>
                  <a:tr h="430124">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14:m>
                            <m:oMath xmlns:m="http://schemas.openxmlformats.org/officeDocument/2006/math">
                              <m:r>
                                <a:rPr lang="en-US" sz="1400" b="0" i="1" smtClean="0">
                                  <a:latin typeface="Cambria Math" panose="02040503050406030204" pitchFamily="18" charset="0"/>
                                </a:rPr>
                                <m:t>𝜅</m:t>
                              </m:r>
                            </m:oMath>
                          </a14:m>
                          <a:r>
                            <a:rPr lang="en-US" sz="1400"/>
                            <a:t> = rate of conversion of recovered population to</a:t>
                          </a:r>
                          <a:r>
                            <a:rPr lang="en-US" sz="1400" baseline="0"/>
                            <a:t> susceptible class</a:t>
                          </a:r>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59187024"/>
                      </a:ext>
                    </a:extLst>
                  </a:tr>
                </a:tbl>
              </a:graphicData>
            </a:graphic>
          </p:graphicFrame>
        </mc:Choice>
        <mc:Fallback xmlns="">
          <p:graphicFrame>
            <p:nvGraphicFramePr>
              <p:cNvPr id="4" name="Table 4">
                <a:extLst>
                  <a:ext uri="{FF2B5EF4-FFF2-40B4-BE49-F238E27FC236}">
                    <a16:creationId xmlns:a16="http://schemas.microsoft.com/office/drawing/2014/main" id="{50AC48DF-2CDA-6335-D1BA-0788DBB44483}"/>
                  </a:ext>
                </a:extLst>
              </p:cNvPr>
              <p:cNvGraphicFramePr>
                <a:graphicFrameLocks noGrp="1"/>
              </p:cNvGraphicFramePr>
              <p:nvPr>
                <p:ph idx="1"/>
                <p:extLst>
                  <p:ext uri="{D42A27DB-BD31-4B8C-83A1-F6EECF244321}">
                    <p14:modId xmlns:p14="http://schemas.microsoft.com/office/powerpoint/2010/main" val="994011532"/>
                  </p:ext>
                </p:extLst>
              </p:nvPr>
            </p:nvGraphicFramePr>
            <p:xfrm>
              <a:off x="1949352" y="1097915"/>
              <a:ext cx="8053875" cy="5394960"/>
            </p:xfrm>
            <a:graphic>
              <a:graphicData uri="http://schemas.openxmlformats.org/drawingml/2006/table">
                <a:tbl>
                  <a:tblPr firstRow="1" bandRow="1">
                    <a:tableStyleId>{9D7B26C5-4107-4FEC-AEDC-1716B250A1EF}</a:tableStyleId>
                  </a:tblPr>
                  <a:tblGrid>
                    <a:gridCol w="2684625">
                      <a:extLst>
                        <a:ext uri="{9D8B030D-6E8A-4147-A177-3AD203B41FA5}">
                          <a16:colId xmlns:a16="http://schemas.microsoft.com/office/drawing/2014/main" val="1810488118"/>
                        </a:ext>
                      </a:extLst>
                    </a:gridCol>
                    <a:gridCol w="2684625">
                      <a:extLst>
                        <a:ext uri="{9D8B030D-6E8A-4147-A177-3AD203B41FA5}">
                          <a16:colId xmlns:a16="http://schemas.microsoft.com/office/drawing/2014/main" val="3256142636"/>
                        </a:ext>
                      </a:extLst>
                    </a:gridCol>
                    <a:gridCol w="2684625">
                      <a:extLst>
                        <a:ext uri="{9D8B030D-6E8A-4147-A177-3AD203B41FA5}">
                          <a16:colId xmlns:a16="http://schemas.microsoft.com/office/drawing/2014/main" val="2225050901"/>
                        </a:ext>
                      </a:extLst>
                    </a:gridCol>
                  </a:tblGrid>
                  <a:tr h="518160">
                    <a:tc gridSpan="3">
                      <a:txBody>
                        <a:bodyPr/>
                        <a:lstStyle/>
                        <a:p>
                          <a:pPr algn="ctr"/>
                          <a:r>
                            <a:rPr lang="en-US" sz="2800"/>
                            <a:t>Parameters</a:t>
                          </a:r>
                          <a:endParaRPr lang="en-US" sz="2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01763434"/>
                      </a:ext>
                    </a:extLst>
                  </a:tr>
                  <a:tr h="51816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227" t="-110588" r="-200454" b="-854118"/>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100455" t="-110588" r="-100909" b="-854118"/>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200000" t="-110588" r="-680" b="-854118"/>
                          </a:stretch>
                        </a:blipFill>
                      </a:tcPr>
                    </a:tc>
                    <a:extLst>
                      <a:ext uri="{0D108BD9-81ED-4DB2-BD59-A6C34878D82A}">
                        <a16:rowId xmlns:a16="http://schemas.microsoft.com/office/drawing/2014/main" val="4094936792"/>
                      </a:ext>
                    </a:extLst>
                  </a:tr>
                  <a:tr h="51816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227" t="-210588" r="-200454" b="-754118"/>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100455" t="-210588" r="-100909" b="-754118"/>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200000" t="-210588" r="-680" b="-754118"/>
                          </a:stretch>
                        </a:blipFill>
                      </a:tcPr>
                    </a:tc>
                    <a:extLst>
                      <a:ext uri="{0D108BD9-81ED-4DB2-BD59-A6C34878D82A}">
                        <a16:rowId xmlns:a16="http://schemas.microsoft.com/office/drawing/2014/main" val="1627666710"/>
                      </a:ext>
                    </a:extLst>
                  </a:tr>
                  <a:tr h="30480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227" t="-528000" r="-200454" b="-1182000"/>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100455" t="-528000" r="-100909" b="-1182000"/>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200000" t="-528000" r="-680" b="-1182000"/>
                          </a:stretch>
                        </a:blipFill>
                      </a:tcPr>
                    </a:tc>
                    <a:extLst>
                      <a:ext uri="{0D108BD9-81ED-4DB2-BD59-A6C34878D82A}">
                        <a16:rowId xmlns:a16="http://schemas.microsoft.com/office/drawing/2014/main" val="439595373"/>
                      </a:ext>
                    </a:extLst>
                  </a:tr>
                  <a:tr h="51816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227" t="-369412" r="-200454" b="-595294"/>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100455" t="-369412" r="-100909" b="-595294"/>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200000" t="-369412" r="-680" b="-595294"/>
                          </a:stretch>
                        </a:blipFill>
                      </a:tcPr>
                    </a:tc>
                    <a:extLst>
                      <a:ext uri="{0D108BD9-81ED-4DB2-BD59-A6C34878D82A}">
                        <a16:rowId xmlns:a16="http://schemas.microsoft.com/office/drawing/2014/main" val="495684398"/>
                      </a:ext>
                    </a:extLst>
                  </a:tr>
                  <a:tr h="51816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227" t="-463953" r="-200454" b="-488372"/>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100455" t="-463953" r="-100909" b="-488372"/>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200000" t="-463953" r="-680" b="-488372"/>
                          </a:stretch>
                        </a:blipFill>
                      </a:tcPr>
                    </a:tc>
                    <a:extLst>
                      <a:ext uri="{0D108BD9-81ED-4DB2-BD59-A6C34878D82A}">
                        <a16:rowId xmlns:a16="http://schemas.microsoft.com/office/drawing/2014/main" val="2567063026"/>
                      </a:ext>
                    </a:extLst>
                  </a:tr>
                  <a:tr h="51816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227" t="-570588" r="-200454" b="-394118"/>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100455" t="-570588" r="-100909" b="-394118"/>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200000" t="-570588" r="-680" b="-394118"/>
                          </a:stretch>
                        </a:blipFill>
                      </a:tcPr>
                    </a:tc>
                    <a:extLst>
                      <a:ext uri="{0D108BD9-81ED-4DB2-BD59-A6C34878D82A}">
                        <a16:rowId xmlns:a16="http://schemas.microsoft.com/office/drawing/2014/main" val="731567930"/>
                      </a:ext>
                    </a:extLst>
                  </a:tr>
                  <a:tr h="51816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227" t="-670588" r="-200454" b="-294118"/>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100455" t="-670588" r="-100909" b="-294118"/>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200000" t="-670588" r="-680" b="-294118"/>
                          </a:stretch>
                        </a:blipFill>
                      </a:tcPr>
                    </a:tc>
                    <a:extLst>
                      <a:ext uri="{0D108BD9-81ED-4DB2-BD59-A6C34878D82A}">
                        <a16:rowId xmlns:a16="http://schemas.microsoft.com/office/drawing/2014/main" val="4055483930"/>
                      </a:ext>
                    </a:extLst>
                  </a:tr>
                  <a:tr h="73152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227" t="-545833" r="-200454" b="-108333"/>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100455" t="-545833" r="-100909" b="-108333"/>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200000" t="-545833" r="-680" b="-108333"/>
                          </a:stretch>
                        </a:blipFill>
                      </a:tcPr>
                    </a:tc>
                    <a:extLst>
                      <a:ext uri="{0D108BD9-81ED-4DB2-BD59-A6C34878D82A}">
                        <a16:rowId xmlns:a16="http://schemas.microsoft.com/office/drawing/2014/main" val="1020658430"/>
                      </a:ext>
                    </a:extLst>
                  </a:tr>
                  <a:tr h="731520">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200000" t="-645833" r="-680" b="-8333"/>
                          </a:stretch>
                        </a:blipFill>
                      </a:tcPr>
                    </a:tc>
                    <a:extLst>
                      <a:ext uri="{0D108BD9-81ED-4DB2-BD59-A6C34878D82A}">
                        <a16:rowId xmlns:a16="http://schemas.microsoft.com/office/drawing/2014/main" val="759187024"/>
                      </a:ext>
                    </a:extLst>
                  </a:tr>
                </a:tbl>
              </a:graphicData>
            </a:graphic>
          </p:graphicFrame>
        </mc:Fallback>
      </mc:AlternateContent>
    </p:spTree>
    <p:extLst>
      <p:ext uri="{BB962C8B-B14F-4D97-AF65-F5344CB8AC3E}">
        <p14:creationId xmlns:p14="http://schemas.microsoft.com/office/powerpoint/2010/main" val="28984503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78EB697-5993-19C7-7AC3-B62C42B784D3}"/>
              </a:ext>
            </a:extLst>
          </p:cNvPr>
          <p:cNvPicPr>
            <a:picLocks noChangeAspect="1"/>
          </p:cNvPicPr>
          <p:nvPr/>
        </p:nvPicPr>
        <p:blipFill rotWithShape="1">
          <a:blip r:embed="rId2">
            <a:extLst>
              <a:ext uri="{28A0092B-C50C-407E-A947-70E740481C1C}">
                <a14:useLocalDpi xmlns:a14="http://schemas.microsoft.com/office/drawing/2010/main" val="0"/>
              </a:ext>
            </a:extLst>
          </a:blip>
          <a:srcRect l="9884" t="2222" r="7002" b="5204"/>
          <a:stretch/>
        </p:blipFill>
        <p:spPr>
          <a:xfrm>
            <a:off x="908179" y="196505"/>
            <a:ext cx="10375641" cy="6661495"/>
          </a:xfrm>
          <a:prstGeom prst="rect">
            <a:avLst/>
          </a:prstGeom>
        </p:spPr>
      </p:pic>
    </p:spTree>
    <p:extLst>
      <p:ext uri="{BB962C8B-B14F-4D97-AF65-F5344CB8AC3E}">
        <p14:creationId xmlns:p14="http://schemas.microsoft.com/office/powerpoint/2010/main" val="1994058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ocumentclass{article}&#10;\usepackage{amsmath}&#10;\pagestyle{empty}&#10;\begin{document}&#10;&#10;&#10;\begin{flalign}&#10;\begin{matrix}&#10;\dot{S} =&amp; -(\xi_{S_h}+\alpha+\phi_{S_m} + \lambda)S + \kappa_R R + \xi_{S} S_h + \sigma_S U + \phi_S S_m \\&#10;\dot{S}_m =&amp; -(\lambda_m + \phi_S + \alpha)S_m + \sigma_{S_m} U + \kappa_{R_m} R + \phi_{S_m}S\\&#10;\dot{S}_h =&amp; -(\alpha + \xi_S + \lambda_h)S_h + \sigma_{S_h} U + \xi_{S_h} S + \kappa_{R_h}R&#10;\end{matrix} \notag&#10;\end{flalign}&#10;&#10;&#10;\end{document}" title="IguanaTex Bitmap Display">
            <a:extLst>
              <a:ext uri="{FF2B5EF4-FFF2-40B4-BE49-F238E27FC236}">
                <a16:creationId xmlns:a16="http://schemas.microsoft.com/office/drawing/2014/main" id="{B444C92E-99D4-CAC4-0E3F-6C175AC91F20}"/>
              </a:ext>
            </a:extLst>
          </p:cNvPr>
          <p:cNvPicPr>
            <a:picLocks noChangeAspect="1"/>
          </p:cNvPicPr>
          <p:nvPr>
            <p:custDataLst>
              <p:tags r:id="rId1"/>
            </p:custDataLst>
          </p:nvPr>
        </p:nvPicPr>
        <p:blipFill>
          <a:blip r:embed="rId13">
            <a:extLst>
              <a:ext uri="{28A0092B-C50C-407E-A947-70E740481C1C}">
                <a14:useLocalDpi xmlns:a14="http://schemas.microsoft.com/office/drawing/2010/main" val="0"/>
              </a:ext>
            </a:extLst>
          </a:blip>
          <a:stretch>
            <a:fillRect/>
          </a:stretch>
        </p:blipFill>
        <p:spPr>
          <a:xfrm>
            <a:off x="170933" y="19819"/>
            <a:ext cx="5683251" cy="784990"/>
          </a:xfrm>
          <a:prstGeom prst="rect">
            <a:avLst/>
          </a:prstGeom>
        </p:spPr>
      </p:pic>
      <p:pic>
        <p:nvPicPr>
          <p:cNvPr id="7" name="Picture 6" descr="\documentclass{article}&#10;\usepackage{amsmath}&#10;\pagestyle{empty}&#10;\begin{document}&#10;&#10;&#10;\begin{flalign}&#10;\begin{matrix}&#10;\dot{E} =&amp; -(\epsilon + \phi_{E_m} + \xi_{E_h})E + \xi_E E_h + \phi_E E_m +\lambda S \\ &#10;\dot{E}_m =&amp; -(\epsilon + \phi_E)E_m + \phi_{E_m}E + \lambda_m S_m \\&#10;\dot{E}_h =&amp; -( \epsilon + \xi_E)E_h + \lambda_h S_h + \xi_{E_h} E&#10;\end{matrix} \notag&#10;\end{flalign}&#10;&#10;&#10;\end{document}" title="IguanaTex Bitmap Display">
            <a:extLst>
              <a:ext uri="{FF2B5EF4-FFF2-40B4-BE49-F238E27FC236}">
                <a16:creationId xmlns:a16="http://schemas.microsoft.com/office/drawing/2014/main" id="{B9EB5AA4-D79E-FC72-C301-D34A98242AA9}"/>
              </a:ext>
            </a:extLst>
          </p:cNvPr>
          <p:cNvPicPr>
            <a:picLocks noChangeAspect="1"/>
          </p:cNvPicPr>
          <p:nvPr>
            <p:custDataLst>
              <p:tags r:id="rId2"/>
            </p:custDataLst>
          </p:nvPr>
        </p:nvPicPr>
        <p:blipFill>
          <a:blip r:embed="rId14">
            <a:extLst>
              <a:ext uri="{28A0092B-C50C-407E-A947-70E740481C1C}">
                <a14:useLocalDpi xmlns:a14="http://schemas.microsoft.com/office/drawing/2010/main" val="0"/>
              </a:ext>
            </a:extLst>
          </a:blip>
          <a:stretch>
            <a:fillRect/>
          </a:stretch>
        </p:blipFill>
        <p:spPr>
          <a:xfrm>
            <a:off x="170929" y="918537"/>
            <a:ext cx="5192985" cy="878347"/>
          </a:xfrm>
          <a:prstGeom prst="rect">
            <a:avLst/>
          </a:prstGeom>
        </p:spPr>
      </p:pic>
      <p:pic>
        <p:nvPicPr>
          <p:cNvPr id="9" name="Picture 8" descr="\documentclass{article}&#10;\usepackage{amsmath}&#10;\pagestyle{empty}&#10;\begin{document}&#10;&#10;\begin{flalign}&#10;\begin{matrix}&#10;\dot{I} =&amp; -(\mu + \gamma + \xi_{I_h} + \phi_{I_m})I + \epsilon E + \phi_I I_m + \xi_I I_h \\&#10;\dot{I}_m = &amp;-(\phi_I + \gamma + \mu)I_m + \phi_{I_m}I + \epsilon E_m \\&#10;\dot{I}_h = &amp;-(\xi_I + \gamma + \mu)I_h + \epsilon E_h + \xi_{I_h} I&#10;\end{matrix} \notag&#10;\end{flalign}&#10;&#10;&#10;&#10;\end{document}" title="IguanaTex Bitmap Display">
            <a:extLst>
              <a:ext uri="{FF2B5EF4-FFF2-40B4-BE49-F238E27FC236}">
                <a16:creationId xmlns:a16="http://schemas.microsoft.com/office/drawing/2014/main" id="{4F3A6442-F325-1AA4-9A2D-6A8836CD00C2}"/>
              </a:ext>
            </a:extLst>
          </p:cNvPr>
          <p:cNvPicPr>
            <a:picLocks noChangeAspect="1"/>
          </p:cNvPicPr>
          <p:nvPr>
            <p:custDataLst>
              <p:tags r:id="rId3"/>
            </p:custDataLst>
          </p:nvPr>
        </p:nvPicPr>
        <p:blipFill>
          <a:blip r:embed="rId15">
            <a:extLst>
              <a:ext uri="{28A0092B-C50C-407E-A947-70E740481C1C}">
                <a14:useLocalDpi xmlns:a14="http://schemas.microsoft.com/office/drawing/2010/main" val="0"/>
              </a:ext>
            </a:extLst>
          </a:blip>
          <a:stretch>
            <a:fillRect/>
          </a:stretch>
        </p:blipFill>
        <p:spPr>
          <a:xfrm>
            <a:off x="170929" y="1889396"/>
            <a:ext cx="5154296" cy="878682"/>
          </a:xfrm>
          <a:prstGeom prst="rect">
            <a:avLst/>
          </a:prstGeom>
        </p:spPr>
      </p:pic>
      <p:pic>
        <p:nvPicPr>
          <p:cNvPr id="20" name="Picture 19" descr="\documentclass{article}&#10;\usepackage{amsmath}&#10;\pagestyle{empty}&#10;\begin{document}&#10;&#10;&#10;&#10;\begin{flalign*}&#10;\begin{matrix}&#10;\dot{R} =  &amp;-(\kappa_R + \kappa_{R_m} + \kappa_{R_h})R + (I + I_m + I_h)\gamma  \\&#10;\dot{D} = &amp;(I + I_m + I_h)\mu  \\&#10;\dot{U} = &amp; -(\sigma_S+ \sigma_{S_m} + \sigma_{S_h})U + (S + S_m + S_h)\alpha &#10;\end{matrix} \notag&#10;\end{flalign*}&#10;&#10;&#10;&#10;\end{document}" title="IguanaTex Bitmap Display">
            <a:extLst>
              <a:ext uri="{FF2B5EF4-FFF2-40B4-BE49-F238E27FC236}">
                <a16:creationId xmlns:a16="http://schemas.microsoft.com/office/drawing/2014/main" id="{7B6516E0-2424-28F2-5887-95A923EB5DA1}"/>
              </a:ext>
            </a:extLst>
          </p:cNvPr>
          <p:cNvPicPr>
            <a:picLocks noChangeAspect="1"/>
          </p:cNvPicPr>
          <p:nvPr>
            <p:custDataLst>
              <p:tags r:id="rId4"/>
            </p:custDataLst>
          </p:nvPr>
        </p:nvPicPr>
        <p:blipFill>
          <a:blip r:embed="rId16">
            <a:extLst>
              <a:ext uri="{28A0092B-C50C-407E-A947-70E740481C1C}">
                <a14:useLocalDpi xmlns:a14="http://schemas.microsoft.com/office/drawing/2010/main" val="0"/>
              </a:ext>
            </a:extLst>
          </a:blip>
          <a:stretch>
            <a:fillRect/>
          </a:stretch>
        </p:blipFill>
        <p:spPr>
          <a:xfrm>
            <a:off x="147980" y="2890849"/>
            <a:ext cx="4672362" cy="861060"/>
          </a:xfrm>
          <a:prstGeom prst="rect">
            <a:avLst/>
          </a:prstGeom>
        </p:spPr>
      </p:pic>
      <p:pic>
        <p:nvPicPr>
          <p:cNvPr id="451" name="Picture 450">
            <a:extLst>
              <a:ext uri="{FF2B5EF4-FFF2-40B4-BE49-F238E27FC236}">
                <a16:creationId xmlns:a16="http://schemas.microsoft.com/office/drawing/2014/main" id="{B89E8F5B-B6E0-A4F8-6EE7-459CDB3D71B3}"/>
              </a:ext>
            </a:extLst>
          </p:cNvPr>
          <p:cNvPicPr>
            <a:picLocks noChangeAspect="1"/>
          </p:cNvPicPr>
          <p:nvPr>
            <p:custDataLst>
              <p:tags r:id="rId5"/>
            </p:custDataLst>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rcRect/>
          <a:stretch/>
        </p:blipFill>
        <p:spPr>
          <a:xfrm>
            <a:off x="109012" y="4055834"/>
            <a:ext cx="4135982" cy="729653"/>
          </a:xfrm>
          <a:prstGeom prst="rect">
            <a:avLst/>
          </a:prstGeom>
          <a:ln w="9525">
            <a:solidFill>
              <a:schemeClr val="accent4"/>
            </a:solidFill>
          </a:ln>
        </p:spPr>
      </p:pic>
      <p:pic>
        <p:nvPicPr>
          <p:cNvPr id="520" name="Picture 519" descr="\documentclass{article}&#10;\usepackage{amsmath}&#10;\pagestyle{empty}&#10;\begin{document}&#10;&#10;\begin{flalign}&#10;\sigma_{S_h}, \sigma_{S_m}, \sigma_{S} = \left\{\begin{matrix} 0 &amp; \text{if } t&lt;t_0 \\ &#10;(\sigma_{S_{h_{max}}}, \sigma_{S_{m_{max}}}, \sigma_{S_{max}})\frac{t-t_0}{180} &amp; \text{if } t_0&lt;t&lt;t_0+180\\ &#10; \sigma_{S_{h_{max}}}, \sigma_{S_{m_{max}}}, \sigma_{S_{max}}&amp; \text{if } t&gt;t_0+180&#10;\end{matrix}\notag \right .&#10;\end{flalign}&#10;&#10;\end{document}" title="IguanaTex Bitmap Display">
            <a:extLst>
              <a:ext uri="{FF2B5EF4-FFF2-40B4-BE49-F238E27FC236}">
                <a16:creationId xmlns:a16="http://schemas.microsoft.com/office/drawing/2014/main" id="{F3F8F983-7980-081A-4F74-B6350D755678}"/>
              </a:ext>
            </a:extLst>
          </p:cNvPr>
          <p:cNvPicPr>
            <a:picLocks noChangeAspect="1"/>
          </p:cNvPicPr>
          <p:nvPr>
            <p:custDataLst>
              <p:tags r:id="rId6"/>
            </p:custDataLst>
          </p:nvPr>
        </p:nvPicPr>
        <p:blipFill>
          <a:blip r:embed="rId19">
            <a:extLst>
              <a:ext uri="{28A0092B-C50C-407E-A947-70E740481C1C}">
                <a14:useLocalDpi xmlns:a14="http://schemas.microsoft.com/office/drawing/2010/main" val="0"/>
              </a:ext>
            </a:extLst>
          </a:blip>
          <a:stretch>
            <a:fillRect/>
          </a:stretch>
        </p:blipFill>
        <p:spPr>
          <a:xfrm>
            <a:off x="4716419" y="4558550"/>
            <a:ext cx="6938088" cy="858483"/>
          </a:xfrm>
          <a:prstGeom prst="rect">
            <a:avLst/>
          </a:prstGeom>
          <a:ln w="9525">
            <a:solidFill>
              <a:schemeClr val="accent4"/>
            </a:solidFill>
          </a:ln>
        </p:spPr>
      </p:pic>
      <p:pic>
        <p:nvPicPr>
          <p:cNvPr id="3" name="Picture 2" descr="\documentclass{article}&#10;\usepackage{amsmath}&#10;\pagestyle{empty}&#10;\begin{document}&#10;&#10;\begin{flalign}&#10;\alpha = \frac{c}{1+e^{-k(t-t_0)}}, k = 1E5 \notag&#10;\end{flalign}&#10;&#10;\end{document}" title="IguanaTex Bitmap Display">
            <a:extLst>
              <a:ext uri="{FF2B5EF4-FFF2-40B4-BE49-F238E27FC236}">
                <a16:creationId xmlns:a16="http://schemas.microsoft.com/office/drawing/2014/main" id="{BD537839-C0A1-5FFE-B7F2-EEAD16517AE1}"/>
              </a:ext>
            </a:extLst>
          </p:cNvPr>
          <p:cNvPicPr>
            <a:picLocks noChangeAspect="1"/>
          </p:cNvPicPr>
          <p:nvPr>
            <p:custDataLst>
              <p:tags r:id="rId7"/>
            </p:custDataLst>
          </p:nvPr>
        </p:nvPicPr>
        <p:blipFill>
          <a:blip r:embed="rId20">
            <a:extLst>
              <a:ext uri="{28A0092B-C50C-407E-A947-70E740481C1C}">
                <a14:useLocalDpi xmlns:a14="http://schemas.microsoft.com/office/drawing/2010/main" val="0"/>
              </a:ext>
            </a:extLst>
          </a:blip>
          <a:stretch>
            <a:fillRect/>
          </a:stretch>
        </p:blipFill>
        <p:spPr>
          <a:xfrm>
            <a:off x="155920" y="5021689"/>
            <a:ext cx="3260298" cy="525640"/>
          </a:xfrm>
          <a:prstGeom prst="rect">
            <a:avLst/>
          </a:prstGeom>
          <a:ln w="9525">
            <a:solidFill>
              <a:schemeClr val="accent4"/>
            </a:solidFill>
          </a:ln>
        </p:spPr>
      </p:pic>
      <p:pic>
        <p:nvPicPr>
          <p:cNvPr id="465" name="Picture 464" descr="\documentclass{article}&#10;\usepackage{amsmath}&#10;\pagestyle{empty}&#10;\begin{document}&#10;&#10;\begin{flalign}&#10;\begin{matrix}&#10;\phi_i = a_{1,i} + a_{2,i}cos(\Omega_{1,i}t-\Theta_{1,i}) \\&#10;\phi_{S_m}=\phi_{E_m}=\phi_{I_m} = \phi_1 \\&#10;\phi_{S}=\phi_{E}=\phi_{I} = \phi_2&#10;\notag&#10;\end{matrix}&#10;\end{flalign}&#10;&#10;\end{document}" title="IguanaTex Bitmap Display">
            <a:extLst>
              <a:ext uri="{FF2B5EF4-FFF2-40B4-BE49-F238E27FC236}">
                <a16:creationId xmlns:a16="http://schemas.microsoft.com/office/drawing/2014/main" id="{4399D4C0-53EE-83A6-81C5-118C79589403}"/>
              </a:ext>
            </a:extLst>
          </p:cNvPr>
          <p:cNvPicPr>
            <a:picLocks noChangeAspect="1"/>
          </p:cNvPicPr>
          <p:nvPr>
            <p:custDataLst>
              <p:tags r:id="rId8"/>
            </p:custDataLst>
          </p:nvPr>
        </p:nvPicPr>
        <p:blipFill>
          <a:blip r:embed="rId21">
            <a:extLst>
              <a:ext uri="{28A0092B-C50C-407E-A947-70E740481C1C}">
                <a14:useLocalDpi xmlns:a14="http://schemas.microsoft.com/office/drawing/2010/main" val="0"/>
              </a:ext>
            </a:extLst>
          </a:blip>
          <a:stretch>
            <a:fillRect/>
          </a:stretch>
        </p:blipFill>
        <p:spPr>
          <a:xfrm>
            <a:off x="89671" y="5713322"/>
            <a:ext cx="3889161" cy="965357"/>
          </a:xfrm>
          <a:prstGeom prst="rect">
            <a:avLst/>
          </a:prstGeom>
          <a:ln w="9525">
            <a:solidFill>
              <a:schemeClr val="accent4"/>
            </a:solidFill>
          </a:ln>
        </p:spPr>
      </p:pic>
      <p:pic>
        <p:nvPicPr>
          <p:cNvPr id="12" name="Picture 11" descr="\documentclass{article}&#10;\usepackage{amsmath}&#10;\pagestyle{empty}&#10;\begin{document}&#10;&#10;\begin{flalign}&#10;\begin{matrix}&#10;\xi_i = b_{1,i} + b_{2,i}cos(\zeta_{1,i}t-\psi_{1,i}) \\&#10;\xi_{S}=\xi_{E}=\xi_{I} = \xi_1 \\&#10;\xi_{S_m}=\xi_{E_m}=\xi_{I_m} = \xi_2&#10;\notag&#10;\end{matrix}&#10;\end{flalign}&#10;&#10;\end{document}" title="IguanaTex Bitmap Display">
            <a:extLst>
              <a:ext uri="{FF2B5EF4-FFF2-40B4-BE49-F238E27FC236}">
                <a16:creationId xmlns:a16="http://schemas.microsoft.com/office/drawing/2014/main" id="{5F605370-FEA4-6087-FDB9-2546C99E1BDD}"/>
              </a:ext>
            </a:extLst>
          </p:cNvPr>
          <p:cNvPicPr>
            <a:picLocks noChangeAspect="1"/>
          </p:cNvPicPr>
          <p:nvPr>
            <p:custDataLst>
              <p:tags r:id="rId9"/>
            </p:custDataLst>
          </p:nvPr>
        </p:nvPicPr>
        <p:blipFill>
          <a:blip r:embed="rId22">
            <a:extLst>
              <a:ext uri="{28A0092B-C50C-407E-A947-70E740481C1C}">
                <a14:useLocalDpi xmlns:a14="http://schemas.microsoft.com/office/drawing/2010/main" val="0"/>
              </a:ext>
            </a:extLst>
          </a:blip>
          <a:stretch>
            <a:fillRect/>
          </a:stretch>
        </p:blipFill>
        <p:spPr>
          <a:xfrm>
            <a:off x="4186007" y="5596812"/>
            <a:ext cx="4056052" cy="1081869"/>
          </a:xfrm>
          <a:prstGeom prst="rect">
            <a:avLst/>
          </a:prstGeom>
          <a:ln w="9525">
            <a:solidFill>
              <a:schemeClr val="accent4"/>
            </a:solidFill>
          </a:ln>
        </p:spPr>
      </p:pic>
      <p:cxnSp>
        <p:nvCxnSpPr>
          <p:cNvPr id="522" name="Straight Connector 521">
            <a:extLst>
              <a:ext uri="{FF2B5EF4-FFF2-40B4-BE49-F238E27FC236}">
                <a16:creationId xmlns:a16="http://schemas.microsoft.com/office/drawing/2014/main" id="{BB10292C-0309-9159-2146-BDEBDF3CF515}"/>
              </a:ext>
            </a:extLst>
          </p:cNvPr>
          <p:cNvCxnSpPr>
            <a:cxnSpLocks/>
          </p:cNvCxnSpPr>
          <p:nvPr/>
        </p:nvCxnSpPr>
        <p:spPr>
          <a:xfrm>
            <a:off x="170929" y="3840537"/>
            <a:ext cx="11596404" cy="0"/>
          </a:xfrm>
          <a:prstGeom prst="line">
            <a:avLst/>
          </a:prstGeom>
          <a:ln w="38100">
            <a:solidFill>
              <a:schemeClr val="accent4"/>
            </a:solidFill>
          </a:ln>
        </p:spPr>
        <p:style>
          <a:lnRef idx="3">
            <a:schemeClr val="accent2"/>
          </a:lnRef>
          <a:fillRef idx="0">
            <a:schemeClr val="accent2"/>
          </a:fillRef>
          <a:effectRef idx="2">
            <a:schemeClr val="accent2"/>
          </a:effectRef>
          <a:fontRef idx="minor">
            <a:schemeClr val="tx1"/>
          </a:fontRef>
        </p:style>
      </p:cxnSp>
      <p:pic>
        <p:nvPicPr>
          <p:cNvPr id="526" name="Picture 525" descr="\documentclass{article}&#10;\usepackage{amsmath}&#10;\pagestyle{empty}&#10;\begin{document}&#10;&#10;\[&#10;\kappa_{R_h}, \kappa_{R_m}, \kappa_R = \sigma_{S_h}, \sigma_{S_m}, \sigma_S&#10;\]&#10;&#10;\end{document}" title="IguanaTex Bitmap Display">
            <a:extLst>
              <a:ext uri="{FF2B5EF4-FFF2-40B4-BE49-F238E27FC236}">
                <a16:creationId xmlns:a16="http://schemas.microsoft.com/office/drawing/2014/main" id="{89D03693-07D7-1524-70DB-39653943C95E}"/>
              </a:ext>
            </a:extLst>
          </p:cNvPr>
          <p:cNvPicPr>
            <a:picLocks noChangeAspect="1"/>
          </p:cNvPicPr>
          <p:nvPr>
            <p:custDataLst>
              <p:tags r:id="rId10"/>
            </p:custDataLst>
          </p:nvPr>
        </p:nvPicPr>
        <p:blipFill>
          <a:blip r:embed="rId23">
            <a:extLst>
              <a:ext uri="{28A0092B-C50C-407E-A947-70E740481C1C}">
                <a14:useLocalDpi xmlns:a14="http://schemas.microsoft.com/office/drawing/2010/main" val="0"/>
              </a:ext>
            </a:extLst>
          </a:blip>
          <a:stretch>
            <a:fillRect/>
          </a:stretch>
        </p:blipFill>
        <p:spPr>
          <a:xfrm>
            <a:off x="6322538" y="4071914"/>
            <a:ext cx="3866312" cy="221636"/>
          </a:xfrm>
          <a:prstGeom prst="rect">
            <a:avLst/>
          </a:prstGeom>
          <a:ln w="9525">
            <a:solidFill>
              <a:schemeClr val="accent4"/>
            </a:solidFill>
          </a:ln>
        </p:spPr>
      </p:pic>
      <p:sp>
        <p:nvSpPr>
          <p:cNvPr id="529" name="Rectangle 528">
            <a:extLst>
              <a:ext uri="{FF2B5EF4-FFF2-40B4-BE49-F238E27FC236}">
                <a16:creationId xmlns:a16="http://schemas.microsoft.com/office/drawing/2014/main" id="{4DFAFD96-B938-B38F-77D9-26DFF38445F6}"/>
              </a:ext>
            </a:extLst>
          </p:cNvPr>
          <p:cNvSpPr/>
          <p:nvPr/>
        </p:nvSpPr>
        <p:spPr>
          <a:xfrm>
            <a:off x="9190654" y="5845175"/>
            <a:ext cx="270587" cy="289870"/>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0" name="Rectangle 529">
            <a:extLst>
              <a:ext uri="{FF2B5EF4-FFF2-40B4-BE49-F238E27FC236}">
                <a16:creationId xmlns:a16="http://schemas.microsoft.com/office/drawing/2014/main" id="{603F13E8-AB8E-68C7-B6F3-450DAF88EEDE}"/>
              </a:ext>
            </a:extLst>
          </p:cNvPr>
          <p:cNvSpPr/>
          <p:nvPr/>
        </p:nvSpPr>
        <p:spPr>
          <a:xfrm>
            <a:off x="1288724" y="4214288"/>
            <a:ext cx="324255" cy="629302"/>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1" name="Rectangle 530">
            <a:extLst>
              <a:ext uri="{FF2B5EF4-FFF2-40B4-BE49-F238E27FC236}">
                <a16:creationId xmlns:a16="http://schemas.microsoft.com/office/drawing/2014/main" id="{0747D02B-512B-B50B-FA71-A8D822D398DE}"/>
              </a:ext>
            </a:extLst>
          </p:cNvPr>
          <p:cNvSpPr/>
          <p:nvPr/>
        </p:nvSpPr>
        <p:spPr>
          <a:xfrm>
            <a:off x="6764532" y="5199011"/>
            <a:ext cx="2371529" cy="281779"/>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2" name="Rectangle 531">
            <a:extLst>
              <a:ext uri="{FF2B5EF4-FFF2-40B4-BE49-F238E27FC236}">
                <a16:creationId xmlns:a16="http://schemas.microsoft.com/office/drawing/2014/main" id="{29521D4E-36D1-99F1-2186-4E05072E3D43}"/>
              </a:ext>
            </a:extLst>
          </p:cNvPr>
          <p:cNvSpPr/>
          <p:nvPr/>
        </p:nvSpPr>
        <p:spPr>
          <a:xfrm>
            <a:off x="727789" y="5755511"/>
            <a:ext cx="270587" cy="289870"/>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3" name="Rectangle 532">
            <a:extLst>
              <a:ext uri="{FF2B5EF4-FFF2-40B4-BE49-F238E27FC236}">
                <a16:creationId xmlns:a16="http://schemas.microsoft.com/office/drawing/2014/main" id="{1D91F54E-715B-EB32-02DB-13FE3AB32012}"/>
              </a:ext>
            </a:extLst>
          </p:cNvPr>
          <p:cNvSpPr/>
          <p:nvPr/>
        </p:nvSpPr>
        <p:spPr>
          <a:xfrm>
            <a:off x="1497564" y="5755511"/>
            <a:ext cx="270587" cy="289870"/>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4" name="Rectangle 533">
            <a:extLst>
              <a:ext uri="{FF2B5EF4-FFF2-40B4-BE49-F238E27FC236}">
                <a16:creationId xmlns:a16="http://schemas.microsoft.com/office/drawing/2014/main" id="{FBEF00A6-64CB-D5CF-D3B2-69098732A2C6}"/>
              </a:ext>
            </a:extLst>
          </p:cNvPr>
          <p:cNvSpPr/>
          <p:nvPr/>
        </p:nvSpPr>
        <p:spPr>
          <a:xfrm>
            <a:off x="2430870" y="5677605"/>
            <a:ext cx="372277" cy="367776"/>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5" name="Rectangle 534">
            <a:extLst>
              <a:ext uri="{FF2B5EF4-FFF2-40B4-BE49-F238E27FC236}">
                <a16:creationId xmlns:a16="http://schemas.microsoft.com/office/drawing/2014/main" id="{E66D0A52-35C4-19A0-257C-4FDF4F5F3AA9}"/>
              </a:ext>
            </a:extLst>
          </p:cNvPr>
          <p:cNvSpPr/>
          <p:nvPr/>
        </p:nvSpPr>
        <p:spPr>
          <a:xfrm>
            <a:off x="3376958" y="5677605"/>
            <a:ext cx="372277" cy="421723"/>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6" name="Rectangle 535">
            <a:extLst>
              <a:ext uri="{FF2B5EF4-FFF2-40B4-BE49-F238E27FC236}">
                <a16:creationId xmlns:a16="http://schemas.microsoft.com/office/drawing/2014/main" id="{511EC5A9-3534-DF48-94A2-5A1D92F7C37C}"/>
              </a:ext>
            </a:extLst>
          </p:cNvPr>
          <p:cNvSpPr/>
          <p:nvPr/>
        </p:nvSpPr>
        <p:spPr>
          <a:xfrm>
            <a:off x="4851958" y="5596810"/>
            <a:ext cx="299889" cy="367775"/>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7" name="Rectangle 536">
            <a:extLst>
              <a:ext uri="{FF2B5EF4-FFF2-40B4-BE49-F238E27FC236}">
                <a16:creationId xmlns:a16="http://schemas.microsoft.com/office/drawing/2014/main" id="{1D2E9DCE-F6FF-9D54-B5AA-315367B686A6}"/>
              </a:ext>
            </a:extLst>
          </p:cNvPr>
          <p:cNvSpPr/>
          <p:nvPr/>
        </p:nvSpPr>
        <p:spPr>
          <a:xfrm>
            <a:off x="5669242" y="5571623"/>
            <a:ext cx="299889" cy="367775"/>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8" name="Rectangle 537">
            <a:extLst>
              <a:ext uri="{FF2B5EF4-FFF2-40B4-BE49-F238E27FC236}">
                <a16:creationId xmlns:a16="http://schemas.microsoft.com/office/drawing/2014/main" id="{98593D41-EE89-5C51-B908-731D74A77F6B}"/>
              </a:ext>
            </a:extLst>
          </p:cNvPr>
          <p:cNvSpPr/>
          <p:nvPr/>
        </p:nvSpPr>
        <p:spPr>
          <a:xfrm>
            <a:off x="6635082" y="5571623"/>
            <a:ext cx="381909" cy="367775"/>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9" name="Rectangle 538">
            <a:extLst>
              <a:ext uri="{FF2B5EF4-FFF2-40B4-BE49-F238E27FC236}">
                <a16:creationId xmlns:a16="http://schemas.microsoft.com/office/drawing/2014/main" id="{771C058D-2A70-247B-3CAE-78421E9BE3DD}"/>
              </a:ext>
            </a:extLst>
          </p:cNvPr>
          <p:cNvSpPr/>
          <p:nvPr/>
        </p:nvSpPr>
        <p:spPr>
          <a:xfrm>
            <a:off x="7650407" y="5571623"/>
            <a:ext cx="299889" cy="367775"/>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1" name="Rectangle 540">
            <a:extLst>
              <a:ext uri="{FF2B5EF4-FFF2-40B4-BE49-F238E27FC236}">
                <a16:creationId xmlns:a16="http://schemas.microsoft.com/office/drawing/2014/main" id="{E6076BC6-E8F1-8D2D-F81A-3F5874F315C2}"/>
              </a:ext>
            </a:extLst>
          </p:cNvPr>
          <p:cNvSpPr/>
          <p:nvPr/>
        </p:nvSpPr>
        <p:spPr>
          <a:xfrm>
            <a:off x="1372824" y="4922852"/>
            <a:ext cx="249479" cy="291448"/>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2" name="TextBox 541">
            <a:extLst>
              <a:ext uri="{FF2B5EF4-FFF2-40B4-BE49-F238E27FC236}">
                <a16:creationId xmlns:a16="http://schemas.microsoft.com/office/drawing/2014/main" id="{89499B7F-BD06-7049-3D5C-863A2D411CE7}"/>
              </a:ext>
            </a:extLst>
          </p:cNvPr>
          <p:cNvSpPr txBox="1"/>
          <p:nvPr/>
        </p:nvSpPr>
        <p:spPr>
          <a:xfrm>
            <a:off x="9431052" y="5809162"/>
            <a:ext cx="2336281" cy="369332"/>
          </a:xfrm>
          <a:prstGeom prst="rect">
            <a:avLst/>
          </a:prstGeom>
          <a:noFill/>
        </p:spPr>
        <p:txBody>
          <a:bodyPr wrap="none" rtlCol="0">
            <a:spAutoFit/>
          </a:bodyPr>
          <a:lstStyle/>
          <a:p>
            <a:r>
              <a:rPr lang="en-US"/>
              <a:t>- Tune able Parameters</a:t>
            </a:r>
          </a:p>
        </p:txBody>
      </p:sp>
      <p:sp>
        <p:nvSpPr>
          <p:cNvPr id="27" name="Rectangle 26">
            <a:extLst>
              <a:ext uri="{FF2B5EF4-FFF2-40B4-BE49-F238E27FC236}">
                <a16:creationId xmlns:a16="http://schemas.microsoft.com/office/drawing/2014/main" id="{9A74F6DC-293C-48CB-D13E-76B7AF23AF55}"/>
              </a:ext>
            </a:extLst>
          </p:cNvPr>
          <p:cNvSpPr/>
          <p:nvPr/>
        </p:nvSpPr>
        <p:spPr>
          <a:xfrm>
            <a:off x="1425058" y="5255056"/>
            <a:ext cx="249479" cy="291448"/>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94732214-B50E-7FDA-2029-3410BFDCF8B7}"/>
              </a:ext>
            </a:extLst>
          </p:cNvPr>
          <p:cNvSpPr/>
          <p:nvPr/>
        </p:nvSpPr>
        <p:spPr>
          <a:xfrm>
            <a:off x="9211762" y="4754379"/>
            <a:ext cx="249479" cy="291448"/>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84948D36-8C87-974F-C8B5-767DF4E93902}"/>
              </a:ext>
            </a:extLst>
          </p:cNvPr>
          <p:cNvSpPr/>
          <p:nvPr/>
        </p:nvSpPr>
        <p:spPr>
          <a:xfrm>
            <a:off x="1909511" y="5284509"/>
            <a:ext cx="249479" cy="291448"/>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E5C7184E-49FE-2A73-627A-1D0FC095F4A9}"/>
              </a:ext>
            </a:extLst>
          </p:cNvPr>
          <p:cNvPicPr>
            <a:picLocks noChangeAspect="1"/>
          </p:cNvPicPr>
          <p:nvPr/>
        </p:nvPicPr>
        <p:blipFill>
          <a:blip r:embed="rId24"/>
          <a:stretch>
            <a:fillRect/>
          </a:stretch>
        </p:blipFill>
        <p:spPr>
          <a:xfrm>
            <a:off x="5605887" y="65258"/>
            <a:ext cx="6414369" cy="3572946"/>
          </a:xfrm>
          <a:prstGeom prst="rect">
            <a:avLst/>
          </a:prstGeom>
        </p:spPr>
      </p:pic>
      <p:sp>
        <p:nvSpPr>
          <p:cNvPr id="511" name="Rectangle 510">
            <a:extLst>
              <a:ext uri="{FF2B5EF4-FFF2-40B4-BE49-F238E27FC236}">
                <a16:creationId xmlns:a16="http://schemas.microsoft.com/office/drawing/2014/main" id="{FFAA4F85-3C45-51F3-648A-4811B51BC1F5}"/>
              </a:ext>
            </a:extLst>
          </p:cNvPr>
          <p:cNvSpPr/>
          <p:nvPr/>
        </p:nvSpPr>
        <p:spPr>
          <a:xfrm>
            <a:off x="2018382" y="4021929"/>
            <a:ext cx="317241" cy="384718"/>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2" name="Rectangle 511">
            <a:extLst>
              <a:ext uri="{FF2B5EF4-FFF2-40B4-BE49-F238E27FC236}">
                <a16:creationId xmlns:a16="http://schemas.microsoft.com/office/drawing/2014/main" id="{F63890A7-EF07-446D-C229-FD23D4F61BD8}"/>
              </a:ext>
            </a:extLst>
          </p:cNvPr>
          <p:cNvSpPr/>
          <p:nvPr/>
        </p:nvSpPr>
        <p:spPr>
          <a:xfrm>
            <a:off x="3175612" y="4006531"/>
            <a:ext cx="317241" cy="384718"/>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72783157"/>
      </p:ext>
    </p:extLst>
  </p:cSld>
  <p:clrMapOvr>
    <a:masterClrMapping/>
  </p:clrMapOvr>
  <p:extLst>
    <p:ext uri="{6950BFC3-D8DA-4A85-94F7-54DA5524770B}">
      <p188:commentRel xmlns:p188="http://schemas.microsoft.com/office/powerpoint/2018/8/main" r:id="rId12"/>
    </p:ext>
  </p:extLs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9CDF4C36-AFE2-E036-A036-48DB97018FD1}"/>
                  </a:ext>
                </a:extLst>
              </p:cNvPr>
              <p:cNvSpPr txBox="1"/>
              <p:nvPr/>
            </p:nvSpPr>
            <p:spPr>
              <a:xfrm>
                <a:off x="185467" y="556405"/>
                <a:ext cx="10242739" cy="6365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𝑂</m:t>
                      </m:r>
                      <m:r>
                        <a:rPr lang="en-US" sz="1400" b="0" i="1" smtClean="0">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𝑤</m:t>
                          </m:r>
                        </m:e>
                        <m:sub>
                          <m:r>
                            <a:rPr lang="en-US" sz="1400" b="0" i="1" smtClean="0">
                              <a:latin typeface="Cambria Math" panose="02040503050406030204" pitchFamily="18" charset="0"/>
                            </a:rPr>
                            <m:t>𝐷</m:t>
                          </m:r>
                        </m:sub>
                      </m:sSub>
                      <m:rad>
                        <m:radPr>
                          <m:degHide m:val="on"/>
                          <m:ctrlPr>
                            <a:rPr lang="en-US" sz="1400" i="1">
                              <a:latin typeface="Cambria Math" panose="02040503050406030204" pitchFamily="18" charset="0"/>
                            </a:rPr>
                          </m:ctrlPr>
                        </m:radPr>
                        <m:deg/>
                        <m:e>
                          <m:nary>
                            <m:naryPr>
                              <m:chr m:val="∑"/>
                              <m:supHide m:val="on"/>
                              <m:ctrlPr>
                                <a:rPr lang="en-US" sz="1400" i="1">
                                  <a:latin typeface="Cambria Math" panose="02040503050406030204" pitchFamily="18" charset="0"/>
                                </a:rPr>
                              </m:ctrlPr>
                            </m:naryPr>
                            <m:sub>
                              <m:r>
                                <a:rPr lang="en-US" sz="1400" i="1">
                                  <a:latin typeface="Cambria Math" panose="02040503050406030204" pitchFamily="18" charset="0"/>
                                </a:rPr>
                                <m:t>𝑡</m:t>
                              </m:r>
                            </m:sub>
                            <m:sup/>
                            <m:e>
                              <m:sSup>
                                <m:sSupPr>
                                  <m:ctrlPr>
                                    <a:rPr lang="en-US" sz="1400" i="1">
                                      <a:latin typeface="Cambria Math" panose="02040503050406030204" pitchFamily="18" charset="0"/>
                                    </a:rPr>
                                  </m:ctrlPr>
                                </m:sSupPr>
                                <m:e>
                                  <m:d>
                                    <m:dPr>
                                      <m:ctrlPr>
                                        <a:rPr lang="en-US" sz="1400" i="1">
                                          <a:latin typeface="Cambria Math" panose="02040503050406030204" pitchFamily="18" charset="0"/>
                                        </a:rPr>
                                      </m:ctrlPr>
                                    </m:dPr>
                                    <m:e>
                                      <m:acc>
                                        <m:accPr>
                                          <m:chr m:val="̂"/>
                                          <m:ctrlPr>
                                            <a:rPr lang="en-US" sz="1400" i="1">
                                              <a:latin typeface="Cambria Math" panose="02040503050406030204" pitchFamily="18" charset="0"/>
                                            </a:rPr>
                                          </m:ctrlPr>
                                        </m:accPr>
                                        <m:e>
                                          <m:r>
                                            <a:rPr lang="en-US" sz="1400" b="0" i="1" smtClean="0">
                                              <a:latin typeface="Cambria Math" panose="02040503050406030204" pitchFamily="18" charset="0"/>
                                            </a:rPr>
                                            <m:t>𝐷</m:t>
                                          </m:r>
                                          <m:d>
                                            <m:dPr>
                                              <m:ctrlPr>
                                                <a:rPr lang="en-US" sz="1400" i="1">
                                                  <a:latin typeface="Cambria Math" panose="02040503050406030204" pitchFamily="18" charset="0"/>
                                                </a:rPr>
                                              </m:ctrlPr>
                                            </m:dPr>
                                            <m:e>
                                              <m:r>
                                                <a:rPr lang="en-US" sz="1400" i="1">
                                                  <a:latin typeface="Cambria Math" panose="02040503050406030204" pitchFamily="18" charset="0"/>
                                                </a:rPr>
                                                <m:t>𝑡</m:t>
                                              </m:r>
                                            </m:e>
                                          </m:d>
                                        </m:e>
                                      </m:acc>
                                      <m:r>
                                        <a:rPr lang="en-US" sz="1400" i="1">
                                          <a:latin typeface="Cambria Math" panose="02040503050406030204" pitchFamily="18" charset="0"/>
                                        </a:rPr>
                                        <m:t>−</m:t>
                                      </m:r>
                                      <m:r>
                                        <a:rPr lang="en-US" sz="1400" b="0" i="1" smtClean="0">
                                          <a:latin typeface="Cambria Math" panose="02040503050406030204" pitchFamily="18" charset="0"/>
                                        </a:rPr>
                                        <m:t>𝐷</m:t>
                                      </m:r>
                                      <m:d>
                                        <m:dPr>
                                          <m:ctrlPr>
                                            <a:rPr lang="en-US" sz="1400" i="1">
                                              <a:latin typeface="Cambria Math" panose="02040503050406030204" pitchFamily="18" charset="0"/>
                                            </a:rPr>
                                          </m:ctrlPr>
                                        </m:dPr>
                                        <m:e>
                                          <m:r>
                                            <a:rPr lang="en-US" sz="1400" i="1">
                                              <a:latin typeface="Cambria Math" panose="02040503050406030204" pitchFamily="18" charset="0"/>
                                            </a:rPr>
                                            <m:t>𝑡</m:t>
                                          </m:r>
                                        </m:e>
                                      </m:d>
                                    </m:e>
                                  </m:d>
                                </m:e>
                                <m:sup>
                                  <m:r>
                                    <a:rPr lang="en-US" sz="1400" i="1">
                                      <a:latin typeface="Cambria Math" panose="02040503050406030204" pitchFamily="18" charset="0"/>
                                    </a:rPr>
                                    <m:t>2</m:t>
                                  </m:r>
                                </m:sup>
                              </m:sSup>
                            </m:e>
                          </m:nary>
                        </m:e>
                      </m:rad>
                      <m:r>
                        <a:rPr lang="en-US" sz="1400" b="0" i="1" smtClean="0">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𝑤</m:t>
                          </m:r>
                        </m:e>
                        <m:sub>
                          <m:r>
                            <a:rPr lang="en-US" sz="1400" b="0" i="1" smtClean="0">
                              <a:latin typeface="Cambria Math" panose="02040503050406030204" pitchFamily="18" charset="0"/>
                            </a:rPr>
                            <m:t>𝐼</m:t>
                          </m:r>
                        </m:sub>
                      </m:sSub>
                      <m:rad>
                        <m:radPr>
                          <m:degHide m:val="on"/>
                          <m:ctrlPr>
                            <a:rPr lang="en-US" sz="1400" i="1">
                              <a:latin typeface="Cambria Math" panose="02040503050406030204" pitchFamily="18" charset="0"/>
                            </a:rPr>
                          </m:ctrlPr>
                        </m:radPr>
                        <m:deg/>
                        <m:e>
                          <m:nary>
                            <m:naryPr>
                              <m:chr m:val="∑"/>
                              <m:supHide m:val="on"/>
                              <m:ctrlPr>
                                <a:rPr lang="en-US" sz="1400" i="1">
                                  <a:latin typeface="Cambria Math" panose="02040503050406030204" pitchFamily="18" charset="0"/>
                                </a:rPr>
                              </m:ctrlPr>
                            </m:naryPr>
                            <m:sub>
                              <m:r>
                                <a:rPr lang="en-US" sz="1400" i="1">
                                  <a:latin typeface="Cambria Math" panose="02040503050406030204" pitchFamily="18" charset="0"/>
                                </a:rPr>
                                <m:t>𝑡</m:t>
                              </m:r>
                            </m:sub>
                            <m:sup/>
                            <m:e>
                              <m:sSup>
                                <m:sSupPr>
                                  <m:ctrlPr>
                                    <a:rPr lang="en-US" sz="1400" i="1">
                                      <a:latin typeface="Cambria Math" panose="02040503050406030204" pitchFamily="18" charset="0"/>
                                    </a:rPr>
                                  </m:ctrlPr>
                                </m:sSupPr>
                                <m:e>
                                  <m:d>
                                    <m:dPr>
                                      <m:ctrlPr>
                                        <a:rPr lang="en-US" sz="1400" i="1">
                                          <a:latin typeface="Cambria Math" panose="02040503050406030204" pitchFamily="18" charset="0"/>
                                        </a:rPr>
                                      </m:ctrlPr>
                                    </m:dPr>
                                    <m:e>
                                      <m:acc>
                                        <m:accPr>
                                          <m:chr m:val="̂"/>
                                          <m:ctrlPr>
                                            <a:rPr lang="en-US" sz="1400" i="1">
                                              <a:latin typeface="Cambria Math" panose="02040503050406030204" pitchFamily="18" charset="0"/>
                                            </a:rPr>
                                          </m:ctrlPr>
                                        </m:accPr>
                                        <m:e>
                                          <m:r>
                                            <a:rPr lang="en-US" sz="1400" b="0" i="1" smtClean="0">
                                              <a:latin typeface="Cambria Math" panose="02040503050406030204" pitchFamily="18" charset="0"/>
                                            </a:rPr>
                                            <m:t>𝐼</m:t>
                                          </m:r>
                                          <m:d>
                                            <m:dPr>
                                              <m:ctrlPr>
                                                <a:rPr lang="en-US" sz="1400" i="1">
                                                  <a:latin typeface="Cambria Math" panose="02040503050406030204" pitchFamily="18" charset="0"/>
                                                </a:rPr>
                                              </m:ctrlPr>
                                            </m:dPr>
                                            <m:e>
                                              <m:r>
                                                <a:rPr lang="en-US" sz="1400" i="1">
                                                  <a:latin typeface="Cambria Math" panose="02040503050406030204" pitchFamily="18" charset="0"/>
                                                </a:rPr>
                                                <m:t>𝑡</m:t>
                                              </m:r>
                                            </m:e>
                                          </m:d>
                                        </m:e>
                                      </m:acc>
                                      <m:r>
                                        <a:rPr lang="en-US" sz="1400" i="1">
                                          <a:latin typeface="Cambria Math" panose="02040503050406030204" pitchFamily="18" charset="0"/>
                                        </a:rPr>
                                        <m:t>−</m:t>
                                      </m:r>
                                      <m:r>
                                        <a:rPr lang="en-US" sz="1400" b="0" i="1" smtClean="0">
                                          <a:latin typeface="Cambria Math" panose="02040503050406030204" pitchFamily="18" charset="0"/>
                                        </a:rPr>
                                        <m:t>𝐼</m:t>
                                      </m:r>
                                      <m:d>
                                        <m:dPr>
                                          <m:ctrlPr>
                                            <a:rPr lang="en-US" sz="1400" i="1">
                                              <a:latin typeface="Cambria Math" panose="02040503050406030204" pitchFamily="18" charset="0"/>
                                            </a:rPr>
                                          </m:ctrlPr>
                                        </m:dPr>
                                        <m:e>
                                          <m:r>
                                            <a:rPr lang="en-US" sz="1400" i="1">
                                              <a:latin typeface="Cambria Math" panose="02040503050406030204" pitchFamily="18" charset="0"/>
                                            </a:rPr>
                                            <m:t>𝑡</m:t>
                                          </m:r>
                                        </m:e>
                                      </m:d>
                                    </m:e>
                                  </m:d>
                                </m:e>
                                <m:sup>
                                  <m:r>
                                    <a:rPr lang="en-US" sz="1400" i="1">
                                      <a:latin typeface="Cambria Math" panose="02040503050406030204" pitchFamily="18" charset="0"/>
                                    </a:rPr>
                                    <m:t>2</m:t>
                                  </m:r>
                                </m:sup>
                              </m:sSup>
                            </m:e>
                          </m:nary>
                        </m:e>
                      </m:rad>
                      <m:sSub>
                        <m:sSubPr>
                          <m:ctrlPr>
                            <a:rPr lang="en-US" sz="1400" i="1">
                              <a:latin typeface="Cambria Math" panose="02040503050406030204" pitchFamily="18" charset="0"/>
                            </a:rPr>
                          </m:ctrlPr>
                        </m:sSubPr>
                        <m:e>
                          <m:r>
                            <a:rPr lang="en-US" sz="1400" b="0" i="1" smtClean="0">
                              <a:latin typeface="Cambria Math" panose="02040503050406030204" pitchFamily="18" charset="0"/>
                            </a:rPr>
                            <m:t>+ </m:t>
                          </m:r>
                          <m:r>
                            <a:rPr lang="en-US" sz="1400" i="1">
                              <a:latin typeface="Cambria Math" panose="02040503050406030204" pitchFamily="18" charset="0"/>
                            </a:rPr>
                            <m:t>𝑤</m:t>
                          </m:r>
                        </m:e>
                        <m:sub>
                          <m:r>
                            <a:rPr lang="en-US" sz="1400" b="0" i="1" smtClean="0">
                              <a:latin typeface="Cambria Math" panose="02040503050406030204" pitchFamily="18" charset="0"/>
                            </a:rPr>
                            <m:t>𝑈</m:t>
                          </m:r>
                        </m:sub>
                      </m:sSub>
                      <m:rad>
                        <m:radPr>
                          <m:degHide m:val="on"/>
                          <m:ctrlPr>
                            <a:rPr lang="en-US" sz="1400" i="1">
                              <a:latin typeface="Cambria Math" panose="02040503050406030204" pitchFamily="18" charset="0"/>
                            </a:rPr>
                          </m:ctrlPr>
                        </m:radPr>
                        <m:deg/>
                        <m:e>
                          <m:nary>
                            <m:naryPr>
                              <m:chr m:val="∑"/>
                              <m:supHide m:val="on"/>
                              <m:ctrlPr>
                                <a:rPr lang="en-US" sz="1400" i="1">
                                  <a:latin typeface="Cambria Math" panose="02040503050406030204" pitchFamily="18" charset="0"/>
                                </a:rPr>
                              </m:ctrlPr>
                            </m:naryPr>
                            <m:sub>
                              <m:r>
                                <a:rPr lang="en-US" sz="1400" i="1">
                                  <a:latin typeface="Cambria Math" panose="02040503050406030204" pitchFamily="18" charset="0"/>
                                </a:rPr>
                                <m:t>𝑡</m:t>
                              </m:r>
                            </m:sub>
                            <m:sup/>
                            <m:e>
                              <m:sSup>
                                <m:sSupPr>
                                  <m:ctrlPr>
                                    <a:rPr lang="en-US" sz="1400" i="1">
                                      <a:latin typeface="Cambria Math" panose="02040503050406030204" pitchFamily="18" charset="0"/>
                                    </a:rPr>
                                  </m:ctrlPr>
                                </m:sSupPr>
                                <m:e>
                                  <m:d>
                                    <m:dPr>
                                      <m:ctrlPr>
                                        <a:rPr lang="en-US" sz="1400" i="1">
                                          <a:latin typeface="Cambria Math" panose="02040503050406030204" pitchFamily="18" charset="0"/>
                                        </a:rPr>
                                      </m:ctrlPr>
                                    </m:dPr>
                                    <m:e>
                                      <m:acc>
                                        <m:accPr>
                                          <m:chr m:val="̂"/>
                                          <m:ctrlPr>
                                            <a:rPr lang="en-US" sz="1400" i="1">
                                              <a:latin typeface="Cambria Math" panose="02040503050406030204" pitchFamily="18" charset="0"/>
                                            </a:rPr>
                                          </m:ctrlPr>
                                        </m:accPr>
                                        <m:e>
                                          <m:r>
                                            <a:rPr lang="en-US" sz="1400" b="0" i="1" smtClean="0">
                                              <a:latin typeface="Cambria Math" panose="02040503050406030204" pitchFamily="18" charset="0"/>
                                            </a:rPr>
                                            <m:t>𝑉</m:t>
                                          </m:r>
                                          <m:d>
                                            <m:dPr>
                                              <m:ctrlPr>
                                                <a:rPr lang="en-US" sz="1400" i="1">
                                                  <a:latin typeface="Cambria Math" panose="02040503050406030204" pitchFamily="18" charset="0"/>
                                                </a:rPr>
                                              </m:ctrlPr>
                                            </m:dPr>
                                            <m:e>
                                              <m:r>
                                                <a:rPr lang="en-US" sz="1400" i="1">
                                                  <a:latin typeface="Cambria Math" panose="02040503050406030204" pitchFamily="18" charset="0"/>
                                                </a:rPr>
                                                <m:t>𝑡</m:t>
                                              </m:r>
                                            </m:e>
                                          </m:d>
                                        </m:e>
                                      </m:acc>
                                      <m:r>
                                        <a:rPr lang="en-US" sz="1400" i="1">
                                          <a:latin typeface="Cambria Math" panose="02040503050406030204" pitchFamily="18" charset="0"/>
                                        </a:rPr>
                                        <m:t>−</m:t>
                                      </m:r>
                                      <m:r>
                                        <a:rPr lang="en-US" sz="1400" b="0" i="1" smtClean="0">
                                          <a:latin typeface="Cambria Math" panose="02040503050406030204" pitchFamily="18" charset="0"/>
                                        </a:rPr>
                                        <m:t>𝑉</m:t>
                                      </m:r>
                                      <m:r>
                                        <a:rPr lang="en-US" sz="1400" b="0" i="1" smtClean="0">
                                          <a:latin typeface="Cambria Math" panose="02040503050406030204" pitchFamily="18" charset="0"/>
                                        </a:rPr>
                                        <m:t>(</m:t>
                                      </m:r>
                                      <m:r>
                                        <a:rPr lang="en-US" sz="1400" b="0" i="1" smtClean="0">
                                          <a:latin typeface="Cambria Math" panose="02040503050406030204" pitchFamily="18" charset="0"/>
                                        </a:rPr>
                                        <m:t>𝑡</m:t>
                                      </m:r>
                                      <m:r>
                                        <a:rPr lang="en-US" sz="1400" b="0" i="1" smtClean="0">
                                          <a:latin typeface="Cambria Math" panose="02040503050406030204" pitchFamily="18" charset="0"/>
                                        </a:rPr>
                                        <m:t>)</m:t>
                                      </m:r>
                                    </m:e>
                                  </m:d>
                                </m:e>
                                <m:sup>
                                  <m:r>
                                    <a:rPr lang="en-US" sz="1400" i="1">
                                      <a:latin typeface="Cambria Math" panose="02040503050406030204" pitchFamily="18" charset="0"/>
                                    </a:rPr>
                                    <m:t>2</m:t>
                                  </m:r>
                                </m:sup>
                              </m:sSup>
                            </m:e>
                          </m:nary>
                        </m:e>
                      </m:rad>
                      <m:sSub>
                        <m:sSubPr>
                          <m:ctrlPr>
                            <a:rPr lang="en-US" sz="1400" i="1">
                              <a:latin typeface="Cambria Math" panose="02040503050406030204" pitchFamily="18" charset="0"/>
                            </a:rPr>
                          </m:ctrlPr>
                        </m:sSubPr>
                        <m:e>
                          <m:r>
                            <a:rPr lang="en-US" sz="1400" i="1">
                              <a:latin typeface="Cambria Math" panose="02040503050406030204" pitchFamily="18" charset="0"/>
                            </a:rPr>
                            <m:t>+ </m:t>
                          </m:r>
                          <m:r>
                            <a:rPr lang="en-US" sz="1400" i="1">
                              <a:latin typeface="Cambria Math" panose="02040503050406030204" pitchFamily="18" charset="0"/>
                            </a:rPr>
                            <m:t>𝑤</m:t>
                          </m:r>
                        </m:e>
                        <m:sub>
                          <m:r>
                            <a:rPr lang="en-US" sz="1400" b="0" i="1" smtClean="0">
                              <a:latin typeface="Cambria Math" panose="02040503050406030204" pitchFamily="18" charset="0"/>
                            </a:rPr>
                            <m:t>𝐻</m:t>
                          </m:r>
                        </m:sub>
                      </m:sSub>
                      <m:rad>
                        <m:radPr>
                          <m:degHide m:val="on"/>
                          <m:ctrlPr>
                            <a:rPr lang="en-US" sz="1400" i="1">
                              <a:latin typeface="Cambria Math" panose="02040503050406030204" pitchFamily="18" charset="0"/>
                            </a:rPr>
                          </m:ctrlPr>
                        </m:radPr>
                        <m:deg/>
                        <m:e>
                          <m:nary>
                            <m:naryPr>
                              <m:chr m:val="∑"/>
                              <m:supHide m:val="on"/>
                              <m:ctrlPr>
                                <a:rPr lang="en-US" sz="1400" i="1">
                                  <a:latin typeface="Cambria Math" panose="02040503050406030204" pitchFamily="18" charset="0"/>
                                </a:rPr>
                              </m:ctrlPr>
                            </m:naryPr>
                            <m:sub>
                              <m:r>
                                <a:rPr lang="en-US" sz="1400" i="1">
                                  <a:latin typeface="Cambria Math" panose="02040503050406030204" pitchFamily="18" charset="0"/>
                                </a:rPr>
                                <m:t>𝑡</m:t>
                              </m:r>
                            </m:sub>
                            <m:sup/>
                            <m:e>
                              <m:sSup>
                                <m:sSupPr>
                                  <m:ctrlPr>
                                    <a:rPr lang="en-US" sz="1400" i="1">
                                      <a:latin typeface="Cambria Math" panose="02040503050406030204" pitchFamily="18" charset="0"/>
                                    </a:rPr>
                                  </m:ctrlPr>
                                </m:sSupPr>
                                <m:e>
                                  <m:d>
                                    <m:dPr>
                                      <m:ctrlPr>
                                        <a:rPr lang="en-US" sz="1400" i="1">
                                          <a:latin typeface="Cambria Math" panose="02040503050406030204" pitchFamily="18" charset="0"/>
                                        </a:rPr>
                                      </m:ctrlPr>
                                    </m:dPr>
                                    <m:e>
                                      <m:acc>
                                        <m:accPr>
                                          <m:chr m:val="̂"/>
                                          <m:ctrlPr>
                                            <a:rPr lang="en-US" sz="1400" i="1">
                                              <a:latin typeface="Cambria Math" panose="02040503050406030204" pitchFamily="18" charset="0"/>
                                            </a:rPr>
                                          </m:ctrlPr>
                                        </m:accPr>
                                        <m:e>
                                          <m:r>
                                            <a:rPr lang="en-US" sz="1400" b="0" i="1" smtClean="0">
                                              <a:latin typeface="Cambria Math" panose="02040503050406030204" pitchFamily="18" charset="0"/>
                                            </a:rPr>
                                            <m:t>𝐻</m:t>
                                          </m:r>
                                          <m:d>
                                            <m:dPr>
                                              <m:ctrlPr>
                                                <a:rPr lang="en-US" sz="1400" i="1">
                                                  <a:latin typeface="Cambria Math" panose="02040503050406030204" pitchFamily="18" charset="0"/>
                                                </a:rPr>
                                              </m:ctrlPr>
                                            </m:dPr>
                                            <m:e>
                                              <m:r>
                                                <a:rPr lang="en-US" sz="1400" i="1">
                                                  <a:latin typeface="Cambria Math" panose="02040503050406030204" pitchFamily="18" charset="0"/>
                                                </a:rPr>
                                                <m:t>𝑡</m:t>
                                              </m:r>
                                            </m:e>
                                          </m:d>
                                        </m:e>
                                      </m:acc>
                                      <m:r>
                                        <a:rPr lang="en-US" sz="1400" i="1">
                                          <a:latin typeface="Cambria Math" panose="02040503050406030204" pitchFamily="18" charset="0"/>
                                        </a:rPr>
                                        <m:t>−</m:t>
                                      </m:r>
                                      <m:r>
                                        <a:rPr lang="en-US" sz="1400" b="0" i="1" smtClean="0">
                                          <a:latin typeface="Cambria Math" panose="02040503050406030204" pitchFamily="18" charset="0"/>
                                        </a:rPr>
                                        <m:t>𝐻</m:t>
                                      </m:r>
                                      <m:d>
                                        <m:dPr>
                                          <m:ctrlPr>
                                            <a:rPr lang="en-US" sz="1400" i="1">
                                              <a:latin typeface="Cambria Math" panose="02040503050406030204" pitchFamily="18" charset="0"/>
                                            </a:rPr>
                                          </m:ctrlPr>
                                        </m:dPr>
                                        <m:e>
                                          <m:r>
                                            <a:rPr lang="en-US" sz="1400" i="1">
                                              <a:latin typeface="Cambria Math" panose="02040503050406030204" pitchFamily="18" charset="0"/>
                                            </a:rPr>
                                            <m:t>𝑡</m:t>
                                          </m:r>
                                        </m:e>
                                      </m:d>
                                    </m:e>
                                  </m:d>
                                </m:e>
                                <m:sup>
                                  <m:r>
                                    <a:rPr lang="en-US" sz="1400" i="1">
                                      <a:latin typeface="Cambria Math" panose="02040503050406030204" pitchFamily="18" charset="0"/>
                                    </a:rPr>
                                    <m:t>2</m:t>
                                  </m:r>
                                </m:sup>
                              </m:sSup>
                            </m:e>
                          </m:nary>
                        </m:e>
                      </m:rad>
                      <m:sSub>
                        <m:sSubPr>
                          <m:ctrlPr>
                            <a:rPr lang="en-US" sz="1400" i="1">
                              <a:latin typeface="Cambria Math" panose="02040503050406030204" pitchFamily="18" charset="0"/>
                            </a:rPr>
                          </m:ctrlPr>
                        </m:sSubPr>
                        <m:e>
                          <m:r>
                            <a:rPr lang="en-US" sz="1400" i="1">
                              <a:latin typeface="Cambria Math" panose="02040503050406030204" pitchFamily="18" charset="0"/>
                            </a:rPr>
                            <m:t>+ </m:t>
                          </m:r>
                          <m:r>
                            <a:rPr lang="en-US" sz="1400" i="1">
                              <a:latin typeface="Cambria Math" panose="02040503050406030204" pitchFamily="18" charset="0"/>
                            </a:rPr>
                            <m:t>𝑤</m:t>
                          </m:r>
                        </m:e>
                        <m:sub>
                          <m:r>
                            <a:rPr lang="en-US" sz="1400" b="0" i="1" smtClean="0">
                              <a:latin typeface="Cambria Math" panose="02040503050406030204" pitchFamily="18" charset="0"/>
                            </a:rPr>
                            <m:t>𝑀</m:t>
                          </m:r>
                        </m:sub>
                      </m:sSub>
                      <m:rad>
                        <m:radPr>
                          <m:degHide m:val="on"/>
                          <m:ctrlPr>
                            <a:rPr lang="en-US" sz="1400" i="1">
                              <a:latin typeface="Cambria Math" panose="02040503050406030204" pitchFamily="18" charset="0"/>
                            </a:rPr>
                          </m:ctrlPr>
                        </m:radPr>
                        <m:deg/>
                        <m:e>
                          <m:nary>
                            <m:naryPr>
                              <m:chr m:val="∑"/>
                              <m:supHide m:val="on"/>
                              <m:ctrlPr>
                                <a:rPr lang="en-US" sz="1400" i="1">
                                  <a:latin typeface="Cambria Math" panose="02040503050406030204" pitchFamily="18" charset="0"/>
                                </a:rPr>
                              </m:ctrlPr>
                            </m:naryPr>
                            <m:sub>
                              <m:r>
                                <a:rPr lang="en-US" sz="1400" i="1">
                                  <a:latin typeface="Cambria Math" panose="02040503050406030204" pitchFamily="18" charset="0"/>
                                </a:rPr>
                                <m:t>𝑡</m:t>
                              </m:r>
                            </m:sub>
                            <m:sup/>
                            <m:e>
                              <m:sSup>
                                <m:sSupPr>
                                  <m:ctrlPr>
                                    <a:rPr lang="en-US" sz="1400" i="1">
                                      <a:latin typeface="Cambria Math" panose="02040503050406030204" pitchFamily="18" charset="0"/>
                                    </a:rPr>
                                  </m:ctrlPr>
                                </m:sSupPr>
                                <m:e>
                                  <m:d>
                                    <m:dPr>
                                      <m:ctrlPr>
                                        <a:rPr lang="en-US" sz="1400" i="1">
                                          <a:latin typeface="Cambria Math" panose="02040503050406030204" pitchFamily="18" charset="0"/>
                                        </a:rPr>
                                      </m:ctrlPr>
                                    </m:dPr>
                                    <m:e>
                                      <m:acc>
                                        <m:accPr>
                                          <m:chr m:val="̂"/>
                                          <m:ctrlPr>
                                            <a:rPr lang="en-US" sz="1400" i="1">
                                              <a:latin typeface="Cambria Math" panose="02040503050406030204" pitchFamily="18" charset="0"/>
                                            </a:rPr>
                                          </m:ctrlPr>
                                        </m:accPr>
                                        <m:e>
                                          <m:r>
                                            <a:rPr lang="en-US" sz="1400" b="0" i="1" smtClean="0">
                                              <a:latin typeface="Cambria Math" panose="02040503050406030204" pitchFamily="18" charset="0"/>
                                            </a:rPr>
                                            <m:t>𝑀</m:t>
                                          </m:r>
                                          <m:d>
                                            <m:dPr>
                                              <m:ctrlPr>
                                                <a:rPr lang="en-US" sz="1400" i="1">
                                                  <a:latin typeface="Cambria Math" panose="02040503050406030204" pitchFamily="18" charset="0"/>
                                                </a:rPr>
                                              </m:ctrlPr>
                                            </m:dPr>
                                            <m:e>
                                              <m:r>
                                                <a:rPr lang="en-US" sz="1400" i="1">
                                                  <a:latin typeface="Cambria Math" panose="02040503050406030204" pitchFamily="18" charset="0"/>
                                                </a:rPr>
                                                <m:t>𝑡</m:t>
                                              </m:r>
                                            </m:e>
                                          </m:d>
                                        </m:e>
                                      </m:acc>
                                      <m:r>
                                        <a:rPr lang="en-US" sz="1400" i="1">
                                          <a:latin typeface="Cambria Math" panose="02040503050406030204" pitchFamily="18" charset="0"/>
                                        </a:rPr>
                                        <m:t>−</m:t>
                                      </m:r>
                                      <m:r>
                                        <a:rPr lang="en-US" sz="1400" b="0" i="1" smtClean="0">
                                          <a:latin typeface="Cambria Math" panose="02040503050406030204" pitchFamily="18" charset="0"/>
                                        </a:rPr>
                                        <m:t>𝑀</m:t>
                                      </m:r>
                                      <m:d>
                                        <m:dPr>
                                          <m:ctrlPr>
                                            <a:rPr lang="en-US" sz="1400" i="1">
                                              <a:latin typeface="Cambria Math" panose="02040503050406030204" pitchFamily="18" charset="0"/>
                                            </a:rPr>
                                          </m:ctrlPr>
                                        </m:dPr>
                                        <m:e>
                                          <m:r>
                                            <a:rPr lang="en-US" sz="1400" i="1">
                                              <a:latin typeface="Cambria Math" panose="02040503050406030204" pitchFamily="18" charset="0"/>
                                            </a:rPr>
                                            <m:t>𝑡</m:t>
                                          </m:r>
                                        </m:e>
                                      </m:d>
                                    </m:e>
                                  </m:d>
                                </m:e>
                                <m:sup>
                                  <m:r>
                                    <a:rPr lang="en-US" sz="1400" i="1">
                                      <a:latin typeface="Cambria Math" panose="02040503050406030204" pitchFamily="18" charset="0"/>
                                    </a:rPr>
                                    <m:t>2</m:t>
                                  </m:r>
                                </m:sup>
                              </m:sSup>
                            </m:e>
                          </m:nary>
                        </m:e>
                      </m:rad>
                    </m:oMath>
                  </m:oMathPara>
                </a14:m>
                <a:endParaRPr lang="en-US" sz="1400"/>
              </a:p>
            </p:txBody>
          </p:sp>
        </mc:Choice>
        <mc:Fallback xmlns="">
          <p:sp>
            <p:nvSpPr>
              <p:cNvPr id="2" name="TextBox 1">
                <a:extLst>
                  <a:ext uri="{FF2B5EF4-FFF2-40B4-BE49-F238E27FC236}">
                    <a16:creationId xmlns:a16="http://schemas.microsoft.com/office/drawing/2014/main" id="{9CDF4C36-AFE2-E036-A036-48DB97018FD1}"/>
                  </a:ext>
                </a:extLst>
              </p:cNvPr>
              <p:cNvSpPr txBox="1">
                <a:spLocks noRot="1" noChangeAspect="1" noMove="1" noResize="1" noEditPoints="1" noAdjustHandles="1" noChangeArrowheads="1" noChangeShapeType="1" noTextEdit="1"/>
              </p:cNvSpPr>
              <p:nvPr/>
            </p:nvSpPr>
            <p:spPr>
              <a:xfrm>
                <a:off x="185467" y="556405"/>
                <a:ext cx="10242739" cy="636521"/>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3FFB177-ECC8-BA05-5C41-0AF68BA91151}"/>
                  </a:ext>
                </a:extLst>
              </p:cNvPr>
              <p:cNvSpPr txBox="1"/>
              <p:nvPr/>
            </p:nvSpPr>
            <p:spPr>
              <a:xfrm>
                <a:off x="404690" y="2636833"/>
                <a:ext cx="775596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𝐻</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rPr>
                            <m:t>𝑆</m:t>
                          </m:r>
                        </m:e>
                        <m:sub>
                          <m:r>
                            <a:rPr lang="en-US" b="0" i="1" smtClean="0">
                              <a:latin typeface="Cambria Math" panose="02040503050406030204" pitchFamily="18" charset="0"/>
                            </a:rPr>
                            <m:t>h</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h</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h</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S</m:t>
                          </m:r>
                        </m:e>
                        <m:sub>
                          <m:r>
                            <m:rPr>
                              <m:sty m:val="p"/>
                            </m:rPr>
                            <a:rPr lang="en-US" b="0" i="0" smtClean="0">
                              <a:latin typeface="Cambria Math" panose="02040503050406030204" pitchFamily="18" charset="0"/>
                            </a:rPr>
                            <m:t>h</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E</m:t>
                          </m:r>
                        </m:e>
                        <m:sub>
                          <m:r>
                            <m:rPr>
                              <m:sty m:val="p"/>
                            </m:rPr>
                            <a:rPr lang="en-US" b="0" i="0" smtClean="0">
                              <a:latin typeface="Cambria Math" panose="02040503050406030204" pitchFamily="18" charset="0"/>
                            </a:rPr>
                            <m:t>h</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I</m:t>
                          </m:r>
                        </m:e>
                        <m:sub>
                          <m:r>
                            <m:rPr>
                              <m:sty m:val="p"/>
                            </m:rPr>
                            <a:rPr lang="en-US" b="0" i="0" smtClean="0">
                              <a:latin typeface="Cambria Math" panose="02040503050406030204" pitchFamily="18" charset="0"/>
                            </a:rPr>
                            <m:t>h</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S</m:t>
                          </m:r>
                        </m:e>
                        <m:sub>
                          <m:r>
                            <m:rPr>
                              <m:sty m:val="p"/>
                            </m:rPr>
                            <a:rPr lang="en-US" b="0" i="0" smtClean="0">
                              <a:latin typeface="Cambria Math" panose="02040503050406030204" pitchFamily="18" charset="0"/>
                            </a:rPr>
                            <m:t>m</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E</m:t>
                          </m:r>
                        </m:e>
                        <m:sub>
                          <m:r>
                            <m:rPr>
                              <m:sty m:val="p"/>
                            </m:rPr>
                            <a:rPr lang="en-US" b="0" i="0" smtClean="0">
                              <a:latin typeface="Cambria Math" panose="02040503050406030204" pitchFamily="18" charset="0"/>
                            </a:rPr>
                            <m:t>m</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I</m:t>
                          </m:r>
                        </m:e>
                        <m:sub>
                          <m:r>
                            <m:rPr>
                              <m:sty m:val="p"/>
                            </m:rPr>
                            <a:rPr lang="en-US" b="0" i="0" smtClean="0">
                              <a:latin typeface="Cambria Math" panose="02040503050406030204" pitchFamily="18" charset="0"/>
                            </a:rPr>
                            <m:t>m</m:t>
                          </m:r>
                        </m:sub>
                      </m:sSub>
                      <m:r>
                        <a:rPr lang="en-US" b="0" i="0" smtClean="0">
                          <a:latin typeface="Cambria Math" panose="02040503050406030204" pitchFamily="18" charset="0"/>
                        </a:rPr>
                        <m:t>+</m:t>
                      </m:r>
                      <m:r>
                        <m:rPr>
                          <m:sty m:val="p"/>
                        </m:rPr>
                        <a:rPr lang="en-US" b="0" i="0" smtClean="0">
                          <a:latin typeface="Cambria Math" panose="02040503050406030204" pitchFamily="18" charset="0"/>
                        </a:rPr>
                        <m:t>S</m:t>
                      </m:r>
                      <m:r>
                        <a:rPr lang="en-US" b="0" i="0" smtClean="0">
                          <a:latin typeface="Cambria Math" panose="02040503050406030204" pitchFamily="18" charset="0"/>
                        </a:rPr>
                        <m:t>+</m:t>
                      </m:r>
                      <m:r>
                        <m:rPr>
                          <m:sty m:val="p"/>
                        </m:rPr>
                        <a:rPr lang="en-US" b="0" i="0" smtClean="0">
                          <a:latin typeface="Cambria Math" panose="02040503050406030204" pitchFamily="18" charset="0"/>
                        </a:rPr>
                        <m:t>E</m:t>
                      </m:r>
                      <m:r>
                        <a:rPr lang="en-US" b="0" i="0" smtClean="0">
                          <a:latin typeface="Cambria Math" panose="02040503050406030204" pitchFamily="18" charset="0"/>
                        </a:rPr>
                        <m:t>+</m:t>
                      </m:r>
                      <m:r>
                        <m:rPr>
                          <m:sty m:val="p"/>
                        </m:rPr>
                        <a:rPr lang="en-US" b="0" i="0" smtClean="0">
                          <a:latin typeface="Cambria Math" panose="02040503050406030204" pitchFamily="18" charset="0"/>
                        </a:rPr>
                        <m:t>I</m:t>
                      </m:r>
                      <m:r>
                        <a:rPr lang="en-US" b="0" i="0" smtClean="0">
                          <a:latin typeface="Cambria Math" panose="02040503050406030204" pitchFamily="18" charset="0"/>
                        </a:rPr>
                        <m:t>+</m:t>
                      </m:r>
                      <m:r>
                        <m:rPr>
                          <m:sty m:val="p"/>
                        </m:rPr>
                        <a:rPr lang="en-US" b="0" i="0" smtClean="0">
                          <a:latin typeface="Cambria Math" panose="02040503050406030204" pitchFamily="18" charset="0"/>
                        </a:rPr>
                        <m:t>U</m:t>
                      </m:r>
                      <m:r>
                        <a:rPr lang="en-US" b="0" i="0" smtClean="0">
                          <a:latin typeface="Cambria Math" panose="02040503050406030204" pitchFamily="18" charset="0"/>
                        </a:rPr>
                        <m:t>+</m:t>
                      </m:r>
                      <m:r>
                        <m:rPr>
                          <m:sty m:val="p"/>
                        </m:rPr>
                        <a:rPr lang="en-US" b="0" i="0" smtClean="0">
                          <a:latin typeface="Cambria Math" panose="02040503050406030204" pitchFamily="18" charset="0"/>
                        </a:rPr>
                        <m:t>D</m:t>
                      </m:r>
                      <m:r>
                        <a:rPr lang="en-US" b="0" i="0" smtClean="0">
                          <a:latin typeface="Cambria Math" panose="02040503050406030204" pitchFamily="18" charset="0"/>
                        </a:rPr>
                        <m:t> +</m:t>
                      </m:r>
                      <m:r>
                        <m:rPr>
                          <m:sty m:val="p"/>
                        </m:rPr>
                        <a:rPr lang="en-US" b="0" i="0" smtClean="0">
                          <a:latin typeface="Cambria Math" panose="02040503050406030204" pitchFamily="18" charset="0"/>
                        </a:rPr>
                        <m:t>R</m:t>
                      </m:r>
                      <m:r>
                        <a:rPr lang="en-US" b="0" i="0" smtClean="0">
                          <a:latin typeface="Cambria Math" panose="02040503050406030204" pitchFamily="18" charset="0"/>
                        </a:rPr>
                        <m:t>)</m:t>
                      </m:r>
                    </m:oMath>
                  </m:oMathPara>
                </a14:m>
                <a:endParaRPr lang="en-US"/>
              </a:p>
            </p:txBody>
          </p:sp>
        </mc:Choice>
        <mc:Fallback xmlns="">
          <p:sp>
            <p:nvSpPr>
              <p:cNvPr id="3" name="TextBox 2">
                <a:extLst>
                  <a:ext uri="{FF2B5EF4-FFF2-40B4-BE49-F238E27FC236}">
                    <a16:creationId xmlns:a16="http://schemas.microsoft.com/office/drawing/2014/main" id="{A3FFB177-ECC8-BA05-5C41-0AF68BA91151}"/>
                  </a:ext>
                </a:extLst>
              </p:cNvPr>
              <p:cNvSpPr txBox="1">
                <a:spLocks noRot="1" noChangeAspect="1" noMove="1" noResize="1" noEditPoints="1" noAdjustHandles="1" noChangeArrowheads="1" noChangeShapeType="1" noTextEdit="1"/>
              </p:cNvSpPr>
              <p:nvPr/>
            </p:nvSpPr>
            <p:spPr>
              <a:xfrm>
                <a:off x="404690" y="2636833"/>
                <a:ext cx="7755969" cy="276999"/>
              </a:xfrm>
              <a:prstGeom prst="rect">
                <a:avLst/>
              </a:prstGeom>
              <a:blipFill>
                <a:blip r:embed="rId3"/>
                <a:stretch>
                  <a:fillRect l="-236" t="-4444" r="-628" b="-3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1D9C8167-EADF-45CE-F854-811986E5AB2C}"/>
                  </a:ext>
                </a:extLst>
              </p:cNvPr>
              <p:cNvSpPr txBox="1"/>
              <p:nvPr/>
            </p:nvSpPr>
            <p:spPr>
              <a:xfrm>
                <a:off x="404690" y="3052787"/>
                <a:ext cx="768133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𝑀</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m:t>
                          </m:r>
                          <m:r>
                            <a:rPr lang="en-US" i="1">
                              <a:latin typeface="Cambria Math" panose="02040503050406030204" pitchFamily="18" charset="0"/>
                            </a:rPr>
                            <m:t>𝑆</m:t>
                          </m:r>
                        </m:e>
                        <m:sub>
                          <m:r>
                            <a:rPr lang="en-US" b="0" i="1" smtClean="0">
                              <a:latin typeface="Cambria Math" panose="02040503050406030204" pitchFamily="18" charset="0"/>
                            </a:rPr>
                            <m:t>𝑚</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b="0" i="1" smtClean="0">
                              <a:latin typeface="Cambria Math" panose="02040503050406030204" pitchFamily="18" charset="0"/>
                            </a:rPr>
                            <m:t>𝑚</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𝐼</m:t>
                          </m:r>
                        </m:e>
                        <m:sub>
                          <m:r>
                            <a:rPr lang="en-US" b="0" i="1" smtClean="0">
                              <a:latin typeface="Cambria Math" panose="02040503050406030204" pitchFamily="18" charset="0"/>
                            </a:rPr>
                            <m:t>𝑚</m:t>
                          </m:r>
                        </m:sub>
                      </m:sSub>
                      <m:r>
                        <a:rPr lang="en-US">
                          <a:latin typeface="Cambria Math" panose="02040503050406030204" pitchFamily="18" charset="0"/>
                        </a:rPr>
                        <m:t>)/(</m:t>
                      </m:r>
                      <m:sSub>
                        <m:sSubPr>
                          <m:ctrlPr>
                            <a:rPr lang="en-US" i="1">
                              <a:latin typeface="Cambria Math" panose="02040503050406030204" pitchFamily="18" charset="0"/>
                            </a:rPr>
                          </m:ctrlPr>
                        </m:sSubPr>
                        <m:e>
                          <m:r>
                            <m:rPr>
                              <m:sty m:val="p"/>
                            </m:rPr>
                            <a:rPr lang="en-US">
                              <a:latin typeface="Cambria Math" panose="02040503050406030204" pitchFamily="18" charset="0"/>
                            </a:rPr>
                            <m:t>S</m:t>
                          </m:r>
                        </m:e>
                        <m:sub>
                          <m:r>
                            <m:rPr>
                              <m:sty m:val="p"/>
                            </m:rPr>
                            <a:rPr lang="en-US">
                              <a:latin typeface="Cambria Math" panose="02040503050406030204" pitchFamily="18" charset="0"/>
                            </a:rPr>
                            <m:t>h</m:t>
                          </m:r>
                        </m:sub>
                      </m:sSub>
                      <m:r>
                        <a:rPr lang="en-US">
                          <a:latin typeface="Cambria Math" panose="02040503050406030204" pitchFamily="18" charset="0"/>
                        </a:rPr>
                        <m:t>+</m:t>
                      </m:r>
                      <m:sSub>
                        <m:sSubPr>
                          <m:ctrlPr>
                            <a:rPr lang="en-US" i="1">
                              <a:latin typeface="Cambria Math" panose="02040503050406030204" pitchFamily="18" charset="0"/>
                            </a:rPr>
                          </m:ctrlPr>
                        </m:sSubPr>
                        <m:e>
                          <m:r>
                            <m:rPr>
                              <m:sty m:val="p"/>
                            </m:rPr>
                            <a:rPr lang="en-US">
                              <a:latin typeface="Cambria Math" panose="02040503050406030204" pitchFamily="18" charset="0"/>
                            </a:rPr>
                            <m:t>E</m:t>
                          </m:r>
                        </m:e>
                        <m:sub>
                          <m:r>
                            <m:rPr>
                              <m:sty m:val="p"/>
                            </m:rPr>
                            <a:rPr lang="en-US">
                              <a:latin typeface="Cambria Math" panose="02040503050406030204" pitchFamily="18" charset="0"/>
                            </a:rPr>
                            <m:t>h</m:t>
                          </m:r>
                        </m:sub>
                      </m:sSub>
                      <m:r>
                        <a:rPr lang="en-US">
                          <a:latin typeface="Cambria Math" panose="02040503050406030204" pitchFamily="18" charset="0"/>
                        </a:rPr>
                        <m:t>+</m:t>
                      </m:r>
                      <m:sSub>
                        <m:sSubPr>
                          <m:ctrlPr>
                            <a:rPr lang="en-US" i="1">
                              <a:latin typeface="Cambria Math" panose="02040503050406030204" pitchFamily="18" charset="0"/>
                            </a:rPr>
                          </m:ctrlPr>
                        </m:sSubPr>
                        <m:e>
                          <m:r>
                            <m:rPr>
                              <m:sty m:val="p"/>
                            </m:rPr>
                            <a:rPr lang="en-US">
                              <a:latin typeface="Cambria Math" panose="02040503050406030204" pitchFamily="18" charset="0"/>
                            </a:rPr>
                            <m:t>I</m:t>
                          </m:r>
                        </m:e>
                        <m:sub>
                          <m:r>
                            <m:rPr>
                              <m:sty m:val="p"/>
                            </m:rPr>
                            <a:rPr lang="en-US">
                              <a:latin typeface="Cambria Math" panose="02040503050406030204" pitchFamily="18" charset="0"/>
                            </a:rPr>
                            <m:t>h</m:t>
                          </m:r>
                        </m:sub>
                      </m:sSub>
                      <m:r>
                        <a:rPr lang="en-US">
                          <a:latin typeface="Cambria Math" panose="02040503050406030204" pitchFamily="18" charset="0"/>
                        </a:rPr>
                        <m:t>+</m:t>
                      </m:r>
                      <m:sSub>
                        <m:sSubPr>
                          <m:ctrlPr>
                            <a:rPr lang="en-US" i="1">
                              <a:latin typeface="Cambria Math" panose="02040503050406030204" pitchFamily="18" charset="0"/>
                            </a:rPr>
                          </m:ctrlPr>
                        </m:sSubPr>
                        <m:e>
                          <m:r>
                            <m:rPr>
                              <m:sty m:val="p"/>
                            </m:rPr>
                            <a:rPr lang="en-US">
                              <a:latin typeface="Cambria Math" panose="02040503050406030204" pitchFamily="18" charset="0"/>
                            </a:rPr>
                            <m:t>S</m:t>
                          </m:r>
                        </m:e>
                        <m:sub>
                          <m:r>
                            <m:rPr>
                              <m:sty m:val="p"/>
                            </m:rPr>
                            <a:rPr lang="en-US">
                              <a:latin typeface="Cambria Math" panose="02040503050406030204" pitchFamily="18" charset="0"/>
                            </a:rPr>
                            <m:t>m</m:t>
                          </m:r>
                        </m:sub>
                      </m:sSub>
                      <m:r>
                        <a:rPr lang="en-US">
                          <a:latin typeface="Cambria Math" panose="02040503050406030204" pitchFamily="18" charset="0"/>
                        </a:rPr>
                        <m:t>+</m:t>
                      </m:r>
                      <m:sSub>
                        <m:sSubPr>
                          <m:ctrlPr>
                            <a:rPr lang="en-US" i="1">
                              <a:latin typeface="Cambria Math" panose="02040503050406030204" pitchFamily="18" charset="0"/>
                            </a:rPr>
                          </m:ctrlPr>
                        </m:sSubPr>
                        <m:e>
                          <m:r>
                            <m:rPr>
                              <m:sty m:val="p"/>
                            </m:rPr>
                            <a:rPr lang="en-US">
                              <a:latin typeface="Cambria Math" panose="02040503050406030204" pitchFamily="18" charset="0"/>
                            </a:rPr>
                            <m:t>E</m:t>
                          </m:r>
                        </m:e>
                        <m:sub>
                          <m:r>
                            <m:rPr>
                              <m:sty m:val="p"/>
                            </m:rPr>
                            <a:rPr lang="en-US">
                              <a:latin typeface="Cambria Math" panose="02040503050406030204" pitchFamily="18" charset="0"/>
                            </a:rPr>
                            <m:t>m</m:t>
                          </m:r>
                        </m:sub>
                      </m:sSub>
                      <m:r>
                        <a:rPr lang="en-US">
                          <a:latin typeface="Cambria Math" panose="02040503050406030204" pitchFamily="18" charset="0"/>
                        </a:rPr>
                        <m:t>+</m:t>
                      </m:r>
                      <m:sSub>
                        <m:sSubPr>
                          <m:ctrlPr>
                            <a:rPr lang="en-US" i="1">
                              <a:latin typeface="Cambria Math" panose="02040503050406030204" pitchFamily="18" charset="0"/>
                            </a:rPr>
                          </m:ctrlPr>
                        </m:sSubPr>
                        <m:e>
                          <m:r>
                            <m:rPr>
                              <m:sty m:val="p"/>
                            </m:rPr>
                            <a:rPr lang="en-US">
                              <a:latin typeface="Cambria Math" panose="02040503050406030204" pitchFamily="18" charset="0"/>
                            </a:rPr>
                            <m:t>I</m:t>
                          </m:r>
                        </m:e>
                        <m:sub>
                          <m:r>
                            <m:rPr>
                              <m:sty m:val="p"/>
                            </m:rPr>
                            <a:rPr lang="en-US">
                              <a:latin typeface="Cambria Math" panose="02040503050406030204" pitchFamily="18" charset="0"/>
                            </a:rPr>
                            <m:t>m</m:t>
                          </m:r>
                        </m:sub>
                      </m:sSub>
                      <m:r>
                        <a:rPr lang="en-US">
                          <a:latin typeface="Cambria Math" panose="02040503050406030204" pitchFamily="18" charset="0"/>
                        </a:rPr>
                        <m:t>+</m:t>
                      </m:r>
                      <m:r>
                        <m:rPr>
                          <m:sty m:val="p"/>
                        </m:rPr>
                        <a:rPr lang="en-US">
                          <a:latin typeface="Cambria Math" panose="02040503050406030204" pitchFamily="18" charset="0"/>
                        </a:rPr>
                        <m:t>S</m:t>
                      </m:r>
                      <m:r>
                        <a:rPr lang="en-US">
                          <a:latin typeface="Cambria Math" panose="02040503050406030204" pitchFamily="18" charset="0"/>
                        </a:rPr>
                        <m:t>+</m:t>
                      </m:r>
                      <m:r>
                        <m:rPr>
                          <m:sty m:val="p"/>
                        </m:rPr>
                        <a:rPr lang="en-US">
                          <a:latin typeface="Cambria Math" panose="02040503050406030204" pitchFamily="18" charset="0"/>
                        </a:rPr>
                        <m:t>E</m:t>
                      </m:r>
                      <m:r>
                        <a:rPr lang="en-US">
                          <a:latin typeface="Cambria Math" panose="02040503050406030204" pitchFamily="18" charset="0"/>
                        </a:rPr>
                        <m:t>+</m:t>
                      </m:r>
                      <m:r>
                        <m:rPr>
                          <m:sty m:val="p"/>
                        </m:rPr>
                        <a:rPr lang="en-US">
                          <a:latin typeface="Cambria Math" panose="02040503050406030204" pitchFamily="18" charset="0"/>
                        </a:rPr>
                        <m:t>I</m:t>
                      </m:r>
                      <m:r>
                        <a:rPr lang="en-US">
                          <a:latin typeface="Cambria Math" panose="02040503050406030204" pitchFamily="18" charset="0"/>
                        </a:rPr>
                        <m:t>+</m:t>
                      </m:r>
                      <m:r>
                        <m:rPr>
                          <m:sty m:val="p"/>
                        </m:rPr>
                        <a:rPr lang="en-US">
                          <a:latin typeface="Cambria Math" panose="02040503050406030204" pitchFamily="18" charset="0"/>
                        </a:rPr>
                        <m:t>U</m:t>
                      </m:r>
                      <m:r>
                        <a:rPr lang="en-US">
                          <a:latin typeface="Cambria Math" panose="02040503050406030204" pitchFamily="18" charset="0"/>
                        </a:rPr>
                        <m:t>+</m:t>
                      </m:r>
                      <m:r>
                        <m:rPr>
                          <m:sty m:val="p"/>
                        </m:rPr>
                        <a:rPr lang="en-US">
                          <a:latin typeface="Cambria Math" panose="02040503050406030204" pitchFamily="18" charset="0"/>
                        </a:rPr>
                        <m:t>D</m:t>
                      </m:r>
                      <m:r>
                        <a:rPr lang="en-US">
                          <a:latin typeface="Cambria Math" panose="02040503050406030204" pitchFamily="18" charset="0"/>
                        </a:rPr>
                        <m:t> +</m:t>
                      </m:r>
                      <m:r>
                        <m:rPr>
                          <m:sty m:val="p"/>
                        </m:rPr>
                        <a:rPr lang="en-US">
                          <a:latin typeface="Cambria Math" panose="02040503050406030204" pitchFamily="18" charset="0"/>
                        </a:rPr>
                        <m:t>R</m:t>
                      </m:r>
                      <m:r>
                        <a:rPr lang="en-US">
                          <a:latin typeface="Cambria Math" panose="02040503050406030204" pitchFamily="18" charset="0"/>
                        </a:rPr>
                        <m:t>)</m:t>
                      </m:r>
                    </m:oMath>
                  </m:oMathPara>
                </a14:m>
                <a:endParaRPr lang="en-US"/>
              </a:p>
            </p:txBody>
          </p:sp>
        </mc:Choice>
        <mc:Fallback xmlns="">
          <p:sp>
            <p:nvSpPr>
              <p:cNvPr id="4" name="TextBox 3">
                <a:extLst>
                  <a:ext uri="{FF2B5EF4-FFF2-40B4-BE49-F238E27FC236}">
                    <a16:creationId xmlns:a16="http://schemas.microsoft.com/office/drawing/2014/main" id="{1D9C8167-EADF-45CE-F854-811986E5AB2C}"/>
                  </a:ext>
                </a:extLst>
              </p:cNvPr>
              <p:cNvSpPr txBox="1">
                <a:spLocks noRot="1" noChangeAspect="1" noMove="1" noResize="1" noEditPoints="1" noAdjustHandles="1" noChangeArrowheads="1" noChangeShapeType="1" noTextEdit="1"/>
              </p:cNvSpPr>
              <p:nvPr/>
            </p:nvSpPr>
            <p:spPr>
              <a:xfrm>
                <a:off x="404690" y="3052787"/>
                <a:ext cx="7681334" cy="276999"/>
              </a:xfrm>
              <a:prstGeom prst="rect">
                <a:avLst/>
              </a:prstGeom>
              <a:blipFill>
                <a:blip r:embed="rId4"/>
                <a:stretch>
                  <a:fillRect l="-79" t="-2222" r="-556" b="-3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DE815B4-E6A2-E07A-6674-8503FB00760F}"/>
                  </a:ext>
                </a:extLst>
              </p:cNvPr>
              <p:cNvSpPr txBox="1"/>
              <p:nvPr/>
            </p:nvSpPr>
            <p:spPr>
              <a:xfrm>
                <a:off x="404690" y="2220879"/>
                <a:ext cx="514839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𝐷</m:t>
                          </m:r>
                        </m:sub>
                      </m:sSub>
                      <m:r>
                        <a:rPr lang="en-US" b="0" i="1" smtClean="0">
                          <a:latin typeface="Cambria Math" panose="02040503050406030204" pitchFamily="18" charset="0"/>
                        </a:rPr>
                        <m:t>=0.35,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𝐼</m:t>
                          </m:r>
                        </m:sub>
                      </m:sSub>
                      <m:r>
                        <a:rPr lang="en-US" b="0" i="1" smtClean="0">
                          <a:latin typeface="Cambria Math" panose="02040503050406030204" pitchFamily="18" charset="0"/>
                        </a:rPr>
                        <m:t>=0.1,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𝑈</m:t>
                          </m:r>
                        </m:sub>
                      </m:sSub>
                      <m:r>
                        <a:rPr lang="en-US" b="0" i="1" smtClean="0">
                          <a:latin typeface="Cambria Math" panose="02040503050406030204" pitchFamily="18" charset="0"/>
                        </a:rPr>
                        <m:t>=0.35,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𝐻</m:t>
                          </m:r>
                        </m:sub>
                      </m:sSub>
                      <m:r>
                        <a:rPr lang="en-US" b="0" i="1" smtClean="0">
                          <a:latin typeface="Cambria Math" panose="02040503050406030204" pitchFamily="18" charset="0"/>
                        </a:rPr>
                        <m:t>=0.1,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𝑀</m:t>
                          </m:r>
                        </m:sub>
                      </m:sSub>
                      <m:r>
                        <a:rPr lang="en-US" b="0" i="1" smtClean="0">
                          <a:latin typeface="Cambria Math" panose="02040503050406030204" pitchFamily="18" charset="0"/>
                        </a:rPr>
                        <m:t>=0.1</m:t>
                      </m:r>
                    </m:oMath>
                  </m:oMathPara>
                </a14:m>
                <a:endParaRPr lang="en-US"/>
              </a:p>
            </p:txBody>
          </p:sp>
        </mc:Choice>
        <mc:Fallback xmlns="">
          <p:sp>
            <p:nvSpPr>
              <p:cNvPr id="6" name="TextBox 5">
                <a:extLst>
                  <a:ext uri="{FF2B5EF4-FFF2-40B4-BE49-F238E27FC236}">
                    <a16:creationId xmlns:a16="http://schemas.microsoft.com/office/drawing/2014/main" id="{8DE815B4-E6A2-E07A-6674-8503FB00760F}"/>
                  </a:ext>
                </a:extLst>
              </p:cNvPr>
              <p:cNvSpPr txBox="1">
                <a:spLocks noRot="1" noChangeAspect="1" noMove="1" noResize="1" noEditPoints="1" noAdjustHandles="1" noChangeArrowheads="1" noChangeShapeType="1" noTextEdit="1"/>
              </p:cNvSpPr>
              <p:nvPr/>
            </p:nvSpPr>
            <p:spPr>
              <a:xfrm>
                <a:off x="404690" y="2220879"/>
                <a:ext cx="5148397" cy="276999"/>
              </a:xfrm>
              <a:prstGeom prst="rect">
                <a:avLst/>
              </a:prstGeom>
              <a:blipFill>
                <a:blip r:embed="rId5"/>
                <a:stretch>
                  <a:fillRect l="-237" r="-710" b="-152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64781BB-383B-050B-DEB9-01ABEBA78285}"/>
                  </a:ext>
                </a:extLst>
              </p:cNvPr>
              <p:cNvSpPr txBox="1"/>
              <p:nvPr/>
            </p:nvSpPr>
            <p:spPr>
              <a:xfrm>
                <a:off x="404690" y="4047188"/>
                <a:ext cx="173387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0</m:t>
                          </m:r>
                        </m:sub>
                      </m:sSub>
                      <m:r>
                        <a:rPr lang="en-US" b="0" i="1" smtClean="0">
                          <a:latin typeface="Cambria Math" panose="02040503050406030204" pitchFamily="18" charset="0"/>
                        </a:rPr>
                        <m:t>=9.7</m:t>
                      </m:r>
                      <m:r>
                        <a:rPr lang="en-US" b="0" i="1" smtClean="0">
                          <a:latin typeface="Cambria Math" panose="02040503050406030204" pitchFamily="18" charset="0"/>
                        </a:rPr>
                        <m:t>𝐸</m:t>
                      </m:r>
                      <m:r>
                        <a:rPr lang="en-US" b="0" i="1" smtClean="0">
                          <a:latin typeface="Cambria Math" panose="02040503050406030204" pitchFamily="18" charset="0"/>
                        </a:rPr>
                        <m:t>6 −24</m:t>
                      </m:r>
                    </m:oMath>
                  </m:oMathPara>
                </a14:m>
                <a:endParaRPr lang="en-US"/>
              </a:p>
            </p:txBody>
          </p:sp>
        </mc:Choice>
        <mc:Fallback xmlns="">
          <p:sp>
            <p:nvSpPr>
              <p:cNvPr id="7" name="TextBox 6">
                <a:extLst>
                  <a:ext uri="{FF2B5EF4-FFF2-40B4-BE49-F238E27FC236}">
                    <a16:creationId xmlns:a16="http://schemas.microsoft.com/office/drawing/2014/main" id="{D64781BB-383B-050B-DEB9-01ABEBA78285}"/>
                  </a:ext>
                </a:extLst>
              </p:cNvPr>
              <p:cNvSpPr txBox="1">
                <a:spLocks noRot="1" noChangeAspect="1" noMove="1" noResize="1" noEditPoints="1" noAdjustHandles="1" noChangeArrowheads="1" noChangeShapeType="1" noTextEdit="1"/>
              </p:cNvSpPr>
              <p:nvPr/>
            </p:nvSpPr>
            <p:spPr>
              <a:xfrm>
                <a:off x="404690" y="4047188"/>
                <a:ext cx="1733873" cy="276999"/>
              </a:xfrm>
              <a:prstGeom prst="rect">
                <a:avLst/>
              </a:prstGeom>
              <a:blipFill>
                <a:blip r:embed="rId6"/>
                <a:stretch>
                  <a:fillRect l="-2456" r="-2807" b="-1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9E67A5F8-7B0D-6B00-8D70-E50A6ACAE924}"/>
                  </a:ext>
                </a:extLst>
              </p:cNvPr>
              <p:cNvSpPr txBox="1"/>
              <p:nvPr/>
            </p:nvSpPr>
            <p:spPr>
              <a:xfrm>
                <a:off x="404690" y="4324187"/>
                <a:ext cx="84401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0</m:t>
                          </m:r>
                        </m:sub>
                      </m:sSub>
                      <m:r>
                        <a:rPr lang="en-US" b="0" i="1" smtClean="0">
                          <a:latin typeface="Cambria Math" panose="02040503050406030204" pitchFamily="18" charset="0"/>
                        </a:rPr>
                        <m:t>=24 </m:t>
                      </m:r>
                    </m:oMath>
                  </m:oMathPara>
                </a14:m>
                <a:endParaRPr lang="en-US"/>
              </a:p>
            </p:txBody>
          </p:sp>
        </mc:Choice>
        <mc:Fallback xmlns="">
          <p:sp>
            <p:nvSpPr>
              <p:cNvPr id="8" name="TextBox 7">
                <a:extLst>
                  <a:ext uri="{FF2B5EF4-FFF2-40B4-BE49-F238E27FC236}">
                    <a16:creationId xmlns:a16="http://schemas.microsoft.com/office/drawing/2014/main" id="{9E67A5F8-7B0D-6B00-8D70-E50A6ACAE924}"/>
                  </a:ext>
                </a:extLst>
              </p:cNvPr>
              <p:cNvSpPr txBox="1">
                <a:spLocks noRot="1" noChangeAspect="1" noMove="1" noResize="1" noEditPoints="1" noAdjustHandles="1" noChangeArrowheads="1" noChangeShapeType="1" noTextEdit="1"/>
              </p:cNvSpPr>
              <p:nvPr/>
            </p:nvSpPr>
            <p:spPr>
              <a:xfrm>
                <a:off x="404690" y="4324187"/>
                <a:ext cx="844014" cy="276999"/>
              </a:xfrm>
              <a:prstGeom prst="rect">
                <a:avLst/>
              </a:prstGeom>
              <a:blipFill>
                <a:blip r:embed="rId7"/>
                <a:stretch>
                  <a:fillRect l="-5755" b="-15217"/>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F95A48D3-FD99-3195-F050-8289EEBD6437}"/>
              </a:ext>
            </a:extLst>
          </p:cNvPr>
          <p:cNvSpPr txBox="1"/>
          <p:nvPr/>
        </p:nvSpPr>
        <p:spPr>
          <a:xfrm>
            <a:off x="364487" y="3770189"/>
            <a:ext cx="1768433" cy="369332"/>
          </a:xfrm>
          <a:prstGeom prst="rect">
            <a:avLst/>
          </a:prstGeom>
          <a:noFill/>
        </p:spPr>
        <p:txBody>
          <a:bodyPr wrap="none" rtlCol="0">
            <a:spAutoFit/>
          </a:bodyPr>
          <a:lstStyle/>
          <a:p>
            <a:r>
              <a:rPr lang="en-US"/>
              <a:t>Initial Conditions</a:t>
            </a:r>
          </a:p>
        </p:txBody>
      </p:sp>
      <p:sp>
        <p:nvSpPr>
          <p:cNvPr id="10" name="TextBox 9">
            <a:extLst>
              <a:ext uri="{FF2B5EF4-FFF2-40B4-BE49-F238E27FC236}">
                <a16:creationId xmlns:a16="http://schemas.microsoft.com/office/drawing/2014/main" id="{464FC94B-6FDF-7080-3B7A-74CD58805EEA}"/>
              </a:ext>
            </a:extLst>
          </p:cNvPr>
          <p:cNvSpPr txBox="1"/>
          <p:nvPr/>
        </p:nvSpPr>
        <p:spPr>
          <a:xfrm>
            <a:off x="364486" y="4555931"/>
            <a:ext cx="3157531" cy="369332"/>
          </a:xfrm>
          <a:prstGeom prst="rect">
            <a:avLst/>
          </a:prstGeom>
          <a:noFill/>
        </p:spPr>
        <p:txBody>
          <a:bodyPr wrap="none" rtlCol="0">
            <a:spAutoFit/>
          </a:bodyPr>
          <a:lstStyle/>
          <a:p>
            <a:r>
              <a:rPr lang="en-US"/>
              <a:t>Other parameters start from 0 </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DC4356AC-30A6-0375-ECC6-675C4B3FB9B1}"/>
                  </a:ext>
                </a:extLst>
              </p:cNvPr>
              <p:cNvSpPr txBox="1"/>
              <p:nvPr/>
            </p:nvSpPr>
            <p:spPr>
              <a:xfrm>
                <a:off x="74524" y="1402171"/>
                <a:ext cx="2058396" cy="60946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𝑉</m:t>
                      </m:r>
                      <m:d>
                        <m:dPr>
                          <m:ctrlPr>
                            <a:rPr lang="en-US" sz="1200" b="0" i="1" smtClean="0">
                              <a:latin typeface="Cambria Math" panose="02040503050406030204" pitchFamily="18" charset="0"/>
                            </a:rPr>
                          </m:ctrlPr>
                        </m:dPr>
                        <m:e>
                          <m:r>
                            <a:rPr lang="en-US" sz="1200" b="0" i="1" smtClean="0">
                              <a:latin typeface="Cambria Math" panose="02040503050406030204" pitchFamily="18" charset="0"/>
                            </a:rPr>
                            <m:t>𝑡</m:t>
                          </m:r>
                        </m:e>
                      </m:d>
                      <m:r>
                        <a:rPr lang="en-US" sz="1200" b="0" i="1" smtClean="0">
                          <a:latin typeface="Cambria Math" panose="02040503050406030204" pitchFamily="18" charset="0"/>
                        </a:rPr>
                        <m:t>= </m:t>
                      </m:r>
                      <m:nary>
                        <m:naryPr>
                          <m:chr m:val="∑"/>
                          <m:ctrlPr>
                            <a:rPr lang="en-US" sz="1200" i="1" smtClean="0">
                              <a:latin typeface="Cambria Math" panose="02040503050406030204" pitchFamily="18" charset="0"/>
                            </a:rPr>
                          </m:ctrlPr>
                        </m:naryPr>
                        <m:sub>
                          <m:r>
                            <a:rPr lang="en-US" sz="1200" b="0" i="1" smtClean="0">
                              <a:latin typeface="Cambria Math" panose="02040503050406030204" pitchFamily="18" charset="0"/>
                            </a:rPr>
                            <m:t>𝜏</m:t>
                          </m:r>
                          <m:r>
                            <a:rPr lang="en-US" sz="1200" b="0" i="1" smtClean="0">
                              <a:latin typeface="Cambria Math" panose="02040503050406030204" pitchFamily="18" charset="0"/>
                            </a:rPr>
                            <m:t>=0</m:t>
                          </m:r>
                        </m:sub>
                        <m:sup>
                          <m:r>
                            <a:rPr lang="en-US" sz="1200" b="0" i="1" smtClean="0">
                              <a:latin typeface="Cambria Math" panose="02040503050406030204" pitchFamily="18" charset="0"/>
                            </a:rPr>
                            <m:t>𝑡</m:t>
                          </m:r>
                        </m:sup>
                        <m:e>
                          <m:r>
                            <a:rPr lang="en-US" sz="1200" b="0" i="1" smtClean="0">
                              <a:latin typeface="Cambria Math" panose="02040503050406030204" pitchFamily="18" charset="0"/>
                            </a:rPr>
                            <m:t>𝑈</m:t>
                          </m:r>
                          <m:r>
                            <a:rPr lang="en-US" sz="1200" b="0" i="1" smtClean="0">
                              <a:latin typeface="Cambria Math" panose="02040503050406030204" pitchFamily="18" charset="0"/>
                            </a:rPr>
                            <m:t>(</m:t>
                          </m:r>
                          <m:r>
                            <a:rPr lang="en-US" sz="1200" b="0" i="1" smtClean="0">
                              <a:latin typeface="Cambria Math" panose="02040503050406030204" pitchFamily="18" charset="0"/>
                            </a:rPr>
                            <m:t>𝑡</m:t>
                          </m:r>
                          <m:r>
                            <a:rPr lang="en-US" sz="1200" b="0" i="1" smtClean="0">
                              <a:latin typeface="Cambria Math" panose="02040503050406030204" pitchFamily="18" charset="0"/>
                            </a:rPr>
                            <m:t>)</m:t>
                          </m:r>
                        </m:e>
                      </m:nary>
                    </m:oMath>
                  </m:oMathPara>
                </a14:m>
                <a:endParaRPr lang="en-US"/>
              </a:p>
            </p:txBody>
          </p:sp>
        </mc:Choice>
        <mc:Fallback xmlns="">
          <p:sp>
            <p:nvSpPr>
              <p:cNvPr id="12" name="TextBox 11">
                <a:extLst>
                  <a:ext uri="{FF2B5EF4-FFF2-40B4-BE49-F238E27FC236}">
                    <a16:creationId xmlns:a16="http://schemas.microsoft.com/office/drawing/2014/main" id="{DC4356AC-30A6-0375-ECC6-675C4B3FB9B1}"/>
                  </a:ext>
                </a:extLst>
              </p:cNvPr>
              <p:cNvSpPr txBox="1">
                <a:spLocks noRot="1" noChangeAspect="1" noMove="1" noResize="1" noEditPoints="1" noAdjustHandles="1" noChangeArrowheads="1" noChangeShapeType="1" noTextEdit="1"/>
              </p:cNvSpPr>
              <p:nvPr/>
            </p:nvSpPr>
            <p:spPr>
              <a:xfrm>
                <a:off x="74524" y="1402171"/>
                <a:ext cx="2058396" cy="609462"/>
              </a:xfrm>
              <a:prstGeom prst="rect">
                <a:avLst/>
              </a:prstGeom>
              <a:blipFill>
                <a:blip r:embed="rId8"/>
                <a:stretch>
                  <a:fillRect/>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63A3D837-4D97-482F-060E-27A6C7A41E32}"/>
              </a:ext>
            </a:extLst>
          </p:cNvPr>
          <p:cNvSpPr txBox="1"/>
          <p:nvPr/>
        </p:nvSpPr>
        <p:spPr>
          <a:xfrm>
            <a:off x="5000997" y="-22172"/>
            <a:ext cx="1912062" cy="369332"/>
          </a:xfrm>
          <a:prstGeom prst="rect">
            <a:avLst/>
          </a:prstGeom>
          <a:noFill/>
        </p:spPr>
        <p:txBody>
          <a:bodyPr wrap="none" rtlCol="0">
            <a:spAutoFit/>
          </a:bodyPr>
          <a:lstStyle/>
          <a:p>
            <a:r>
              <a:rPr lang="en-US"/>
              <a:t>Objective function</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8F34066-1503-E8FC-D1D6-FA48AA5323FB}"/>
                  </a:ext>
                </a:extLst>
              </p:cNvPr>
              <p:cNvSpPr txBox="1"/>
              <p:nvPr/>
            </p:nvSpPr>
            <p:spPr>
              <a:xfrm>
                <a:off x="286195" y="4925263"/>
                <a:ext cx="461087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0.01≤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𝜔</m:t>
                          </m:r>
                        </m:e>
                        <m:sub>
                          <m:r>
                            <a:rPr lang="en-US" b="0" i="1" smtClean="0">
                              <a:latin typeface="Cambria Math" panose="02040503050406030204" pitchFamily="18" charset="0"/>
                            </a:rPr>
                            <m:t>1</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𝜔</m:t>
                          </m:r>
                        </m:e>
                        <m:sub>
                          <m:r>
                            <a:rPr lang="en-US" b="0" i="1" smtClean="0">
                              <a:latin typeface="Cambria Math" panose="02040503050406030204" pitchFamily="18" charset="0"/>
                            </a:rPr>
                            <m:t>2</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𝜃</m:t>
                          </m:r>
                        </m:e>
                        <m:sub>
                          <m:r>
                            <a:rPr lang="en-US" b="0" i="1" smtClean="0">
                              <a:latin typeface="Cambria Math" panose="02040503050406030204" pitchFamily="18" charset="0"/>
                            </a:rPr>
                            <m:t>1</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𝜃</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𝜁</m:t>
                          </m:r>
                        </m:e>
                        <m:sub>
                          <m:r>
                            <a:rPr lang="en-US" b="0" i="1" smtClean="0">
                              <a:latin typeface="Cambria Math" panose="02040503050406030204" pitchFamily="18" charset="0"/>
                            </a:rPr>
                            <m:t>1</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𝜁</m:t>
                          </m:r>
                        </m:e>
                        <m:sub>
                          <m:r>
                            <a:rPr lang="en-US" b="0" i="1" smtClean="0">
                              <a:latin typeface="Cambria Math" panose="02040503050406030204" pitchFamily="18" charset="0"/>
                            </a:rPr>
                            <m:t>2</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2</m:t>
                          </m:r>
                        </m:sub>
                      </m:sSub>
                      <m:r>
                        <a:rPr lang="en-US" b="0" i="1" smtClean="0">
                          <a:latin typeface="Cambria Math" panose="02040503050406030204" pitchFamily="18" charset="0"/>
                        </a:rPr>
                        <m:t>≤10</m:t>
                      </m:r>
                    </m:oMath>
                  </m:oMathPara>
                </a14:m>
                <a:endParaRPr lang="en-US"/>
              </a:p>
            </p:txBody>
          </p:sp>
        </mc:Choice>
        <mc:Fallback xmlns="">
          <p:sp>
            <p:nvSpPr>
              <p:cNvPr id="5" name="TextBox 4">
                <a:extLst>
                  <a:ext uri="{FF2B5EF4-FFF2-40B4-BE49-F238E27FC236}">
                    <a16:creationId xmlns:a16="http://schemas.microsoft.com/office/drawing/2014/main" id="{A8F34066-1503-E8FC-D1D6-FA48AA5323FB}"/>
                  </a:ext>
                </a:extLst>
              </p:cNvPr>
              <p:cNvSpPr txBox="1">
                <a:spLocks noRot="1" noChangeAspect="1" noMove="1" noResize="1" noEditPoints="1" noAdjustHandles="1" noChangeArrowheads="1" noChangeShapeType="1" noTextEdit="1"/>
              </p:cNvSpPr>
              <p:nvPr/>
            </p:nvSpPr>
            <p:spPr>
              <a:xfrm>
                <a:off x="286195" y="4925263"/>
                <a:ext cx="4610878" cy="276999"/>
              </a:xfrm>
              <a:prstGeom prst="rect">
                <a:avLst/>
              </a:prstGeom>
              <a:blipFill>
                <a:blip r:embed="rId9"/>
                <a:stretch>
                  <a:fillRect b="-3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39EC2EB3-6A37-0D7D-DDF1-FCCB77DE7727}"/>
                  </a:ext>
                </a:extLst>
              </p:cNvPr>
              <p:cNvSpPr txBox="1"/>
              <p:nvPr/>
            </p:nvSpPr>
            <p:spPr>
              <a:xfrm>
                <a:off x="286195" y="5226389"/>
                <a:ext cx="3858557" cy="33137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0.01≤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𝜎</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𝑚𝑎𝑥</m:t>
                              </m:r>
                            </m:sub>
                          </m:sSub>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𝜎</m:t>
                          </m:r>
                        </m:e>
                        <m:sub>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𝑚</m:t>
                                  </m:r>
                                </m:sub>
                              </m:sSub>
                            </m:e>
                            <m:sub>
                              <m:r>
                                <a:rPr lang="en-US" b="0" i="1" smtClean="0">
                                  <a:latin typeface="Cambria Math" panose="02040503050406030204" pitchFamily="18" charset="0"/>
                                </a:rPr>
                                <m:t>𝑚𝑎𝑥</m:t>
                              </m:r>
                            </m:sub>
                          </m:sSub>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𝜎</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𝑚𝑎𝑥</m:t>
                                  </m:r>
                                </m:sub>
                              </m:sSub>
                            </m:sub>
                          </m:sSub>
                        </m:sub>
                      </m:sSub>
                      <m:r>
                        <a:rPr lang="en-US" b="0" i="1" smtClean="0">
                          <a:latin typeface="Cambria Math" panose="02040503050406030204" pitchFamily="18" charset="0"/>
                        </a:rPr>
                        <m:t>, </m:t>
                      </m:r>
                      <m:r>
                        <a:rPr lang="en-US" b="0" i="1" smtClean="0">
                          <a:latin typeface="Cambria Math" panose="02040503050406030204" pitchFamily="18" charset="0"/>
                        </a:rPr>
                        <m:t>𝑐</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𝜂</m:t>
                          </m:r>
                        </m:e>
                        <m:sub>
                          <m:r>
                            <a:rPr lang="en-US" b="0" i="1" smtClean="0">
                              <a:latin typeface="Cambria Math" panose="02040503050406030204" pitchFamily="18" charset="0"/>
                            </a:rPr>
                            <m:t>𝑖</m:t>
                          </m:r>
                        </m:sub>
                      </m:sSub>
                      <m:r>
                        <a:rPr lang="en-US" b="0" i="1" smtClean="0">
                          <a:latin typeface="Cambria Math" panose="02040503050406030204" pitchFamily="18" charset="0"/>
                        </a:rPr>
                        <m:t>≤1</m:t>
                      </m:r>
                    </m:oMath>
                  </m:oMathPara>
                </a14:m>
                <a:endParaRPr lang="en-US"/>
              </a:p>
            </p:txBody>
          </p:sp>
        </mc:Choice>
        <mc:Fallback xmlns="">
          <p:sp>
            <p:nvSpPr>
              <p:cNvPr id="11" name="TextBox 10">
                <a:extLst>
                  <a:ext uri="{FF2B5EF4-FFF2-40B4-BE49-F238E27FC236}">
                    <a16:creationId xmlns:a16="http://schemas.microsoft.com/office/drawing/2014/main" id="{39EC2EB3-6A37-0D7D-DDF1-FCCB77DE7727}"/>
                  </a:ext>
                </a:extLst>
              </p:cNvPr>
              <p:cNvSpPr txBox="1">
                <a:spLocks noRot="1" noChangeAspect="1" noMove="1" noResize="1" noEditPoints="1" noAdjustHandles="1" noChangeArrowheads="1" noChangeShapeType="1" noTextEdit="1"/>
              </p:cNvSpPr>
              <p:nvPr/>
            </p:nvSpPr>
            <p:spPr>
              <a:xfrm>
                <a:off x="286195" y="5226389"/>
                <a:ext cx="3858557" cy="331373"/>
              </a:xfrm>
              <a:prstGeom prst="rect">
                <a:avLst/>
              </a:prstGeom>
              <a:blipFill>
                <a:blip r:embed="rId10"/>
                <a:stretch>
                  <a:fillRect b="-1272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65168F33-FFA8-6D3D-1ADA-EAEA71C95D0F}"/>
                  </a:ext>
                </a:extLst>
              </p:cNvPr>
              <p:cNvSpPr txBox="1"/>
              <p:nvPr/>
            </p:nvSpPr>
            <p:spPr>
              <a:xfrm>
                <a:off x="374393" y="5571594"/>
                <a:ext cx="174861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3</m:t>
                      </m:r>
                      <m:r>
                        <a:rPr lang="en-US" b="0" i="1" smtClean="0">
                          <a:latin typeface="Cambria Math" panose="02040503050406030204" pitchFamily="18" charset="0"/>
                        </a:rPr>
                        <m:t>00≤</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0</m:t>
                          </m:r>
                        </m:sub>
                      </m:sSub>
                      <m:r>
                        <a:rPr lang="en-US" b="0" i="1" smtClean="0">
                          <a:latin typeface="Cambria Math" panose="02040503050406030204" pitchFamily="18" charset="0"/>
                        </a:rPr>
                        <m:t>≤1000</m:t>
                      </m:r>
                    </m:oMath>
                  </m:oMathPara>
                </a14:m>
                <a:endParaRPr lang="en-US"/>
              </a:p>
            </p:txBody>
          </p:sp>
        </mc:Choice>
        <mc:Fallback xmlns="">
          <p:sp>
            <p:nvSpPr>
              <p:cNvPr id="14" name="TextBox 13">
                <a:extLst>
                  <a:ext uri="{FF2B5EF4-FFF2-40B4-BE49-F238E27FC236}">
                    <a16:creationId xmlns:a16="http://schemas.microsoft.com/office/drawing/2014/main" id="{65168F33-FFA8-6D3D-1ADA-EAEA71C95D0F}"/>
                  </a:ext>
                </a:extLst>
              </p:cNvPr>
              <p:cNvSpPr txBox="1">
                <a:spLocks noRot="1" noChangeAspect="1" noMove="1" noResize="1" noEditPoints="1" noAdjustHandles="1" noChangeArrowheads="1" noChangeShapeType="1" noTextEdit="1"/>
              </p:cNvSpPr>
              <p:nvPr/>
            </p:nvSpPr>
            <p:spPr>
              <a:xfrm>
                <a:off x="374393" y="5571594"/>
                <a:ext cx="1748619" cy="276999"/>
              </a:xfrm>
              <a:prstGeom prst="rect">
                <a:avLst/>
              </a:prstGeom>
              <a:blipFill>
                <a:blip r:embed="rId11"/>
                <a:stretch>
                  <a:fillRect l="-2439" r="-3136" b="-1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F451590-DC5A-FC90-48B6-D2C9190F80B4}"/>
                  </a:ext>
                </a:extLst>
              </p:cNvPr>
              <p:cNvSpPr txBox="1"/>
              <p:nvPr/>
            </p:nvSpPr>
            <p:spPr>
              <a:xfrm>
                <a:off x="374393" y="5862425"/>
                <a:ext cx="141121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0</m:t>
                      </m:r>
                      <m:r>
                        <a:rPr lang="en-US" b="0" i="1" smtClean="0">
                          <a:latin typeface="Cambria Math" panose="02040503050406030204" pitchFamily="18" charset="0"/>
                        </a:rPr>
                        <m:t>.2≤</m:t>
                      </m:r>
                      <m:r>
                        <a:rPr lang="en-US" b="0" i="1" smtClean="0">
                          <a:latin typeface="Cambria Math" panose="02040503050406030204" pitchFamily="18" charset="0"/>
                        </a:rPr>
                        <m:t>𝛽</m:t>
                      </m:r>
                      <m:r>
                        <a:rPr lang="en-US" b="0" i="1" smtClean="0">
                          <a:latin typeface="Cambria Math" panose="02040503050406030204" pitchFamily="18" charset="0"/>
                        </a:rPr>
                        <m:t>≤0.4</m:t>
                      </m:r>
                    </m:oMath>
                  </m:oMathPara>
                </a14:m>
                <a:endParaRPr lang="en-US"/>
              </a:p>
            </p:txBody>
          </p:sp>
        </mc:Choice>
        <mc:Fallback xmlns="">
          <p:sp>
            <p:nvSpPr>
              <p:cNvPr id="15" name="TextBox 14">
                <a:extLst>
                  <a:ext uri="{FF2B5EF4-FFF2-40B4-BE49-F238E27FC236}">
                    <a16:creationId xmlns:a16="http://schemas.microsoft.com/office/drawing/2014/main" id="{3F451590-DC5A-FC90-48B6-D2C9190F80B4}"/>
                  </a:ext>
                </a:extLst>
              </p:cNvPr>
              <p:cNvSpPr txBox="1">
                <a:spLocks noRot="1" noChangeAspect="1" noMove="1" noResize="1" noEditPoints="1" noAdjustHandles="1" noChangeArrowheads="1" noChangeShapeType="1" noTextEdit="1"/>
              </p:cNvSpPr>
              <p:nvPr/>
            </p:nvSpPr>
            <p:spPr>
              <a:xfrm>
                <a:off x="374393" y="5862425"/>
                <a:ext cx="1411219" cy="276999"/>
              </a:xfrm>
              <a:prstGeom prst="rect">
                <a:avLst/>
              </a:prstGeom>
              <a:blipFill>
                <a:blip r:embed="rId12"/>
                <a:stretch>
                  <a:fillRect l="-3448" t="-4444" r="-3448" b="-3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47B8A839-BDC8-2ECC-1338-3D6A1013B446}"/>
                  </a:ext>
                </a:extLst>
              </p:cNvPr>
              <p:cNvSpPr txBox="1"/>
              <p:nvPr/>
            </p:nvSpPr>
            <p:spPr>
              <a:xfrm>
                <a:off x="374393" y="6163095"/>
                <a:ext cx="17823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0</m:t>
                      </m:r>
                      <m:r>
                        <a:rPr lang="en-US" b="0" i="1" smtClean="0">
                          <a:latin typeface="Cambria Math" panose="02040503050406030204" pitchFamily="18" charset="0"/>
                        </a:rPr>
                        <m:t>.001≤</m:t>
                      </m:r>
                      <m:r>
                        <a:rPr lang="en-US" b="0" i="1" smtClean="0">
                          <a:latin typeface="Cambria Math" panose="02040503050406030204" pitchFamily="18" charset="0"/>
                        </a:rPr>
                        <m:t>𝜇</m:t>
                      </m:r>
                      <m:r>
                        <a:rPr lang="en-US" b="0" i="1" smtClean="0">
                          <a:latin typeface="Cambria Math" panose="02040503050406030204" pitchFamily="18" charset="0"/>
                        </a:rPr>
                        <m:t>≤0.01</m:t>
                      </m:r>
                    </m:oMath>
                  </m:oMathPara>
                </a14:m>
                <a:endParaRPr lang="en-US"/>
              </a:p>
            </p:txBody>
          </p:sp>
        </mc:Choice>
        <mc:Fallback xmlns="">
          <p:sp>
            <p:nvSpPr>
              <p:cNvPr id="16" name="TextBox 15">
                <a:extLst>
                  <a:ext uri="{FF2B5EF4-FFF2-40B4-BE49-F238E27FC236}">
                    <a16:creationId xmlns:a16="http://schemas.microsoft.com/office/drawing/2014/main" id="{47B8A839-BDC8-2ECC-1338-3D6A1013B446}"/>
                  </a:ext>
                </a:extLst>
              </p:cNvPr>
              <p:cNvSpPr txBox="1">
                <a:spLocks noRot="1" noChangeAspect="1" noMove="1" noResize="1" noEditPoints="1" noAdjustHandles="1" noChangeArrowheads="1" noChangeShapeType="1" noTextEdit="1"/>
              </p:cNvSpPr>
              <p:nvPr/>
            </p:nvSpPr>
            <p:spPr>
              <a:xfrm>
                <a:off x="374393" y="6163095"/>
                <a:ext cx="1782347" cy="276999"/>
              </a:xfrm>
              <a:prstGeom prst="rect">
                <a:avLst/>
              </a:prstGeom>
              <a:blipFill>
                <a:blip r:embed="rId13"/>
                <a:stretch>
                  <a:fillRect l="-2389" r="-2730" b="-2444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E747C10A-F47E-087F-E575-EC85A71BA04A}"/>
                  </a:ext>
                </a:extLst>
              </p:cNvPr>
              <p:cNvSpPr txBox="1"/>
              <p:nvPr/>
            </p:nvSpPr>
            <p:spPr>
              <a:xfrm>
                <a:off x="364486" y="6416497"/>
                <a:ext cx="137948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0</m:t>
                      </m:r>
                      <m:r>
                        <a:rPr lang="en-US" b="0" i="1" smtClean="0">
                          <a:latin typeface="Cambria Math" panose="02040503050406030204" pitchFamily="18" charset="0"/>
                        </a:rPr>
                        <m:t>.1≤</m:t>
                      </m:r>
                      <m:r>
                        <a:rPr lang="en-US" b="0" i="1" smtClean="0">
                          <a:latin typeface="Cambria Math" panose="02040503050406030204" pitchFamily="18" charset="0"/>
                        </a:rPr>
                        <m:t>𝜖</m:t>
                      </m:r>
                      <m:r>
                        <a:rPr lang="en-US" b="0" i="1" smtClean="0">
                          <a:latin typeface="Cambria Math" panose="02040503050406030204" pitchFamily="18" charset="0"/>
                        </a:rPr>
                        <m:t>≤0.3</m:t>
                      </m:r>
                    </m:oMath>
                  </m:oMathPara>
                </a14:m>
                <a:endParaRPr lang="en-US"/>
              </a:p>
            </p:txBody>
          </p:sp>
        </mc:Choice>
        <mc:Fallback xmlns="">
          <p:sp>
            <p:nvSpPr>
              <p:cNvPr id="17" name="TextBox 16">
                <a:extLst>
                  <a:ext uri="{FF2B5EF4-FFF2-40B4-BE49-F238E27FC236}">
                    <a16:creationId xmlns:a16="http://schemas.microsoft.com/office/drawing/2014/main" id="{E747C10A-F47E-087F-E575-EC85A71BA04A}"/>
                  </a:ext>
                </a:extLst>
              </p:cNvPr>
              <p:cNvSpPr txBox="1">
                <a:spLocks noRot="1" noChangeAspect="1" noMove="1" noResize="1" noEditPoints="1" noAdjustHandles="1" noChangeArrowheads="1" noChangeShapeType="1" noTextEdit="1"/>
              </p:cNvSpPr>
              <p:nvPr/>
            </p:nvSpPr>
            <p:spPr>
              <a:xfrm>
                <a:off x="364486" y="6416497"/>
                <a:ext cx="1379480" cy="276999"/>
              </a:xfrm>
              <a:prstGeom prst="rect">
                <a:avLst/>
              </a:prstGeom>
              <a:blipFill>
                <a:blip r:embed="rId14"/>
                <a:stretch>
                  <a:fillRect l="-3982" r="-3540" b="-1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7F881834-F4C5-6011-0C40-A7B1CB746001}"/>
                  </a:ext>
                </a:extLst>
              </p:cNvPr>
              <p:cNvSpPr txBox="1"/>
              <p:nvPr/>
            </p:nvSpPr>
            <p:spPr>
              <a:xfrm>
                <a:off x="2248913" y="5886022"/>
                <a:ext cx="152105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0</m:t>
                      </m:r>
                      <m:r>
                        <a:rPr lang="en-US" b="0" i="1" smtClean="0">
                          <a:latin typeface="Cambria Math" panose="02040503050406030204" pitchFamily="18" charset="0"/>
                        </a:rPr>
                        <m:t>.01≤</m:t>
                      </m:r>
                      <m:r>
                        <a:rPr lang="en-US" b="0" i="1" smtClean="0">
                          <a:latin typeface="Cambria Math" panose="02040503050406030204" pitchFamily="18" charset="0"/>
                        </a:rPr>
                        <m:t>𝛾</m:t>
                      </m:r>
                      <m:r>
                        <a:rPr lang="en-US" b="0" i="1" smtClean="0">
                          <a:latin typeface="Cambria Math" panose="02040503050406030204" pitchFamily="18" charset="0"/>
                        </a:rPr>
                        <m:t>≤0.3</m:t>
                      </m:r>
                    </m:oMath>
                  </m:oMathPara>
                </a14:m>
                <a:endParaRPr lang="en-US"/>
              </a:p>
            </p:txBody>
          </p:sp>
        </mc:Choice>
        <mc:Fallback xmlns="">
          <p:sp>
            <p:nvSpPr>
              <p:cNvPr id="18" name="TextBox 17">
                <a:extLst>
                  <a:ext uri="{FF2B5EF4-FFF2-40B4-BE49-F238E27FC236}">
                    <a16:creationId xmlns:a16="http://schemas.microsoft.com/office/drawing/2014/main" id="{7F881834-F4C5-6011-0C40-A7B1CB746001}"/>
                  </a:ext>
                </a:extLst>
              </p:cNvPr>
              <p:cNvSpPr txBox="1">
                <a:spLocks noRot="1" noChangeAspect="1" noMove="1" noResize="1" noEditPoints="1" noAdjustHandles="1" noChangeArrowheads="1" noChangeShapeType="1" noTextEdit="1"/>
              </p:cNvSpPr>
              <p:nvPr/>
            </p:nvSpPr>
            <p:spPr>
              <a:xfrm>
                <a:off x="2248913" y="5886022"/>
                <a:ext cx="1521057" cy="276999"/>
              </a:xfrm>
              <a:prstGeom prst="rect">
                <a:avLst/>
              </a:prstGeom>
              <a:blipFill>
                <a:blip r:embed="rId15"/>
                <a:stretch>
                  <a:fillRect l="-3614" r="-3614" b="-222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2E9B9FBD-CEB3-51EA-432B-EA706F6CACEA}"/>
                  </a:ext>
                </a:extLst>
              </p:cNvPr>
              <p:cNvSpPr txBox="1"/>
              <p:nvPr/>
            </p:nvSpPr>
            <p:spPr>
              <a:xfrm>
                <a:off x="2215473" y="6186692"/>
                <a:ext cx="1746825" cy="3021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0</m:t>
                      </m:r>
                      <m:r>
                        <a:rPr lang="en-US" b="0" i="1" smtClean="0">
                          <a:latin typeface="Cambria Math" panose="02040503050406030204" pitchFamily="18" charset="0"/>
                        </a:rPr>
                        <m:t>.01≤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𝜂</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𝑚</m:t>
                              </m:r>
                            </m:sub>
                          </m:sSub>
                        </m:sub>
                      </m:sSub>
                      <m:r>
                        <a:rPr lang="en-US" b="0" i="1" smtClean="0">
                          <a:latin typeface="Cambria Math" panose="02040503050406030204" pitchFamily="18" charset="0"/>
                        </a:rPr>
                        <m:t>≤1.0</m:t>
                      </m:r>
                    </m:oMath>
                  </m:oMathPara>
                </a14:m>
                <a:endParaRPr lang="en-US"/>
              </a:p>
            </p:txBody>
          </p:sp>
        </mc:Choice>
        <mc:Fallback xmlns="">
          <p:sp>
            <p:nvSpPr>
              <p:cNvPr id="19" name="TextBox 18">
                <a:extLst>
                  <a:ext uri="{FF2B5EF4-FFF2-40B4-BE49-F238E27FC236}">
                    <a16:creationId xmlns:a16="http://schemas.microsoft.com/office/drawing/2014/main" id="{2E9B9FBD-CEB3-51EA-432B-EA706F6CACEA}"/>
                  </a:ext>
                </a:extLst>
              </p:cNvPr>
              <p:cNvSpPr txBox="1">
                <a:spLocks noRot="1" noChangeAspect="1" noMove="1" noResize="1" noEditPoints="1" noAdjustHandles="1" noChangeArrowheads="1" noChangeShapeType="1" noTextEdit="1"/>
              </p:cNvSpPr>
              <p:nvPr/>
            </p:nvSpPr>
            <p:spPr>
              <a:xfrm>
                <a:off x="2215473" y="6186692"/>
                <a:ext cx="1746825" cy="302199"/>
              </a:xfrm>
              <a:prstGeom prst="rect">
                <a:avLst/>
              </a:prstGeom>
              <a:blipFill>
                <a:blip r:embed="rId16"/>
                <a:stretch>
                  <a:fillRect l="-2439" r="-2787" b="-183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8F54735A-3F67-B7F7-5A0A-F899AD8B7120}"/>
                  </a:ext>
                </a:extLst>
              </p:cNvPr>
              <p:cNvSpPr txBox="1"/>
              <p:nvPr/>
            </p:nvSpPr>
            <p:spPr>
              <a:xfrm>
                <a:off x="2239006" y="6440094"/>
                <a:ext cx="1717330" cy="30309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0</m:t>
                      </m:r>
                      <m:r>
                        <a:rPr lang="en-US" b="0" i="1" smtClean="0">
                          <a:latin typeface="Cambria Math" panose="02040503050406030204" pitchFamily="18" charset="0"/>
                        </a:rPr>
                        <m:t>.01≤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𝜂</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h</m:t>
                              </m:r>
                            </m:sub>
                          </m:sSub>
                        </m:sub>
                      </m:sSub>
                      <m:r>
                        <a:rPr lang="en-US" b="0" i="1" smtClean="0">
                          <a:latin typeface="Cambria Math" panose="02040503050406030204" pitchFamily="18" charset="0"/>
                        </a:rPr>
                        <m:t>≤1.0</m:t>
                      </m:r>
                    </m:oMath>
                  </m:oMathPara>
                </a14:m>
                <a:endParaRPr lang="en-US"/>
              </a:p>
            </p:txBody>
          </p:sp>
        </mc:Choice>
        <mc:Fallback xmlns="">
          <p:sp>
            <p:nvSpPr>
              <p:cNvPr id="20" name="TextBox 19">
                <a:extLst>
                  <a:ext uri="{FF2B5EF4-FFF2-40B4-BE49-F238E27FC236}">
                    <a16:creationId xmlns:a16="http://schemas.microsoft.com/office/drawing/2014/main" id="{8F54735A-3F67-B7F7-5A0A-F899AD8B7120}"/>
                  </a:ext>
                </a:extLst>
              </p:cNvPr>
              <p:cNvSpPr txBox="1">
                <a:spLocks noRot="1" noChangeAspect="1" noMove="1" noResize="1" noEditPoints="1" noAdjustHandles="1" noChangeArrowheads="1" noChangeShapeType="1" noTextEdit="1"/>
              </p:cNvSpPr>
              <p:nvPr/>
            </p:nvSpPr>
            <p:spPr>
              <a:xfrm>
                <a:off x="2239006" y="6440094"/>
                <a:ext cx="1717330" cy="303096"/>
              </a:xfrm>
              <a:prstGeom prst="rect">
                <a:avLst/>
              </a:prstGeom>
              <a:blipFill>
                <a:blip r:embed="rId17"/>
                <a:stretch>
                  <a:fillRect l="-2482" r="-2837" b="-1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2" name="TextBox 121">
                <a:extLst>
                  <a:ext uri="{FF2B5EF4-FFF2-40B4-BE49-F238E27FC236}">
                    <a16:creationId xmlns:a16="http://schemas.microsoft.com/office/drawing/2014/main" id="{B5828CF2-A5B9-709F-77C6-9430888C9F18}"/>
                  </a:ext>
                </a:extLst>
              </p:cNvPr>
              <p:cNvSpPr txBox="1"/>
              <p:nvPr/>
            </p:nvSpPr>
            <p:spPr>
              <a:xfrm>
                <a:off x="4011416" y="6174242"/>
                <a:ext cx="1727524" cy="3021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0</m:t>
                      </m:r>
                      <m:r>
                        <a:rPr lang="en-US" b="0" i="1" smtClean="0">
                          <a:latin typeface="Cambria Math" panose="02040503050406030204" pitchFamily="18" charset="0"/>
                        </a:rPr>
                        <m:t>.01≤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𝜂</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𝑚</m:t>
                              </m:r>
                            </m:sub>
                          </m:sSub>
                        </m:sub>
                      </m:sSub>
                      <m:r>
                        <a:rPr lang="en-US" b="0" i="1" smtClean="0">
                          <a:latin typeface="Cambria Math" panose="02040503050406030204" pitchFamily="18" charset="0"/>
                        </a:rPr>
                        <m:t>≤1.0</m:t>
                      </m:r>
                    </m:oMath>
                  </m:oMathPara>
                </a14:m>
                <a:endParaRPr lang="en-US"/>
              </a:p>
            </p:txBody>
          </p:sp>
        </mc:Choice>
        <mc:Fallback xmlns="">
          <p:sp>
            <p:nvSpPr>
              <p:cNvPr id="122" name="TextBox 121">
                <a:extLst>
                  <a:ext uri="{FF2B5EF4-FFF2-40B4-BE49-F238E27FC236}">
                    <a16:creationId xmlns:a16="http://schemas.microsoft.com/office/drawing/2014/main" id="{B5828CF2-A5B9-709F-77C6-9430888C9F18}"/>
                  </a:ext>
                </a:extLst>
              </p:cNvPr>
              <p:cNvSpPr txBox="1">
                <a:spLocks noRot="1" noChangeAspect="1" noMove="1" noResize="1" noEditPoints="1" noAdjustHandles="1" noChangeArrowheads="1" noChangeShapeType="1" noTextEdit="1"/>
              </p:cNvSpPr>
              <p:nvPr/>
            </p:nvSpPr>
            <p:spPr>
              <a:xfrm>
                <a:off x="4011416" y="6174242"/>
                <a:ext cx="1727524" cy="302199"/>
              </a:xfrm>
              <a:prstGeom prst="rect">
                <a:avLst/>
              </a:prstGeom>
              <a:blipFill>
                <a:blip r:embed="rId18"/>
                <a:stretch>
                  <a:fillRect l="-2473" r="-3180" b="-183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3" name="TextBox 122">
                <a:extLst>
                  <a:ext uri="{FF2B5EF4-FFF2-40B4-BE49-F238E27FC236}">
                    <a16:creationId xmlns:a16="http://schemas.microsoft.com/office/drawing/2014/main" id="{D0717CC7-19C6-B281-0CE5-A97FABBCF682}"/>
                  </a:ext>
                </a:extLst>
              </p:cNvPr>
              <p:cNvSpPr txBox="1"/>
              <p:nvPr/>
            </p:nvSpPr>
            <p:spPr>
              <a:xfrm>
                <a:off x="4021252" y="6483802"/>
                <a:ext cx="1690078" cy="30309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0</m:t>
                      </m:r>
                      <m:r>
                        <a:rPr lang="en-US" b="0" i="1" smtClean="0">
                          <a:latin typeface="Cambria Math" panose="02040503050406030204" pitchFamily="18" charset="0"/>
                        </a:rPr>
                        <m:t>.01≤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𝜂</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h</m:t>
                              </m:r>
                            </m:sub>
                          </m:sSub>
                        </m:sub>
                      </m:sSub>
                      <m:r>
                        <a:rPr lang="en-US" b="0" i="1" smtClean="0">
                          <a:latin typeface="Cambria Math" panose="02040503050406030204" pitchFamily="18" charset="0"/>
                        </a:rPr>
                        <m:t>≤1.0</m:t>
                      </m:r>
                    </m:oMath>
                  </m:oMathPara>
                </a14:m>
                <a:endParaRPr lang="en-US"/>
              </a:p>
            </p:txBody>
          </p:sp>
        </mc:Choice>
        <mc:Fallback xmlns="">
          <p:sp>
            <p:nvSpPr>
              <p:cNvPr id="123" name="TextBox 122">
                <a:extLst>
                  <a:ext uri="{FF2B5EF4-FFF2-40B4-BE49-F238E27FC236}">
                    <a16:creationId xmlns:a16="http://schemas.microsoft.com/office/drawing/2014/main" id="{D0717CC7-19C6-B281-0CE5-A97FABBCF682}"/>
                  </a:ext>
                </a:extLst>
              </p:cNvPr>
              <p:cNvSpPr txBox="1">
                <a:spLocks noRot="1" noChangeAspect="1" noMove="1" noResize="1" noEditPoints="1" noAdjustHandles="1" noChangeArrowheads="1" noChangeShapeType="1" noTextEdit="1"/>
              </p:cNvSpPr>
              <p:nvPr/>
            </p:nvSpPr>
            <p:spPr>
              <a:xfrm>
                <a:off x="4021252" y="6483802"/>
                <a:ext cx="1690078" cy="303096"/>
              </a:xfrm>
              <a:prstGeom prst="rect">
                <a:avLst/>
              </a:prstGeom>
              <a:blipFill>
                <a:blip r:embed="rId19"/>
                <a:stretch>
                  <a:fillRect l="-2888" r="-2888" b="-18367"/>
                </a:stretch>
              </a:blipFill>
            </p:spPr>
            <p:txBody>
              <a:bodyPr/>
              <a:lstStyle/>
              <a:p>
                <a:r>
                  <a:rPr lang="en-US">
                    <a:noFill/>
                  </a:rPr>
                  <a:t> </a:t>
                </a:r>
              </a:p>
            </p:txBody>
          </p:sp>
        </mc:Fallback>
      </mc:AlternateContent>
    </p:spTree>
    <p:extLst>
      <p:ext uri="{BB962C8B-B14F-4D97-AF65-F5344CB8AC3E}">
        <p14:creationId xmlns:p14="http://schemas.microsoft.com/office/powerpoint/2010/main" val="35079427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97F0B72-39B0-45F2-057E-0163C5F52D58}"/>
              </a:ext>
            </a:extLst>
          </p:cNvPr>
          <p:cNvPicPr>
            <a:picLocks noChangeAspect="1"/>
          </p:cNvPicPr>
          <p:nvPr/>
        </p:nvPicPr>
        <p:blipFill rotWithShape="1">
          <a:blip r:embed="rId3">
            <a:extLst>
              <a:ext uri="{28A0092B-C50C-407E-A947-70E740481C1C}">
                <a14:useLocalDpi xmlns:a14="http://schemas.microsoft.com/office/drawing/2010/main" val="0"/>
              </a:ext>
            </a:extLst>
          </a:blip>
          <a:srcRect l="9922" r="8025"/>
          <a:stretch/>
        </p:blipFill>
        <p:spPr>
          <a:xfrm>
            <a:off x="1057274" y="374650"/>
            <a:ext cx="10004015" cy="5880100"/>
          </a:xfrm>
          <a:prstGeom prst="rect">
            <a:avLst/>
          </a:prstGeom>
        </p:spPr>
      </p:pic>
    </p:spTree>
    <p:extLst>
      <p:ext uri="{BB962C8B-B14F-4D97-AF65-F5344CB8AC3E}">
        <p14:creationId xmlns:p14="http://schemas.microsoft.com/office/powerpoint/2010/main" val="2694864378"/>
      </p:ext>
    </p:extLst>
  </p:cSld>
  <p:clrMapOvr>
    <a:masterClrMapping/>
  </p:clrMapOvr>
  <p:extLst>
    <p:ext uri="{6950BFC3-D8DA-4A85-94F7-54DA5524770B}">
      <p188:commentRel xmlns:p188="http://schemas.microsoft.com/office/powerpoint/2018/8/main" r:id="rId2"/>
    </p:ext>
  </p:extLs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97F0B72-39B0-45F2-057E-0163C5F52D58}"/>
              </a:ext>
            </a:extLst>
          </p:cNvPr>
          <p:cNvPicPr>
            <a:picLocks noChangeAspect="1"/>
          </p:cNvPicPr>
          <p:nvPr/>
        </p:nvPicPr>
        <p:blipFill>
          <a:blip r:embed="rId3">
            <a:extLst>
              <a:ext uri="{28A0092B-C50C-407E-A947-70E740481C1C}">
                <a14:useLocalDpi xmlns:a14="http://schemas.microsoft.com/office/drawing/2010/main" val="0"/>
              </a:ext>
            </a:extLst>
          </a:blip>
          <a:srcRect l="9769" r="9769"/>
          <a:stretch/>
        </p:blipFill>
        <p:spPr>
          <a:xfrm>
            <a:off x="1191039" y="559832"/>
            <a:ext cx="9809921" cy="5880100"/>
          </a:xfrm>
          <a:prstGeom prst="rect">
            <a:avLst/>
          </a:prstGeom>
        </p:spPr>
      </p:pic>
      <p:sp>
        <p:nvSpPr>
          <p:cNvPr id="2" name="TextBox 1">
            <a:extLst>
              <a:ext uri="{FF2B5EF4-FFF2-40B4-BE49-F238E27FC236}">
                <a16:creationId xmlns:a16="http://schemas.microsoft.com/office/drawing/2014/main" id="{9CB8EFAD-9EDD-AF0D-7F8D-03901D2171E2}"/>
              </a:ext>
            </a:extLst>
          </p:cNvPr>
          <p:cNvSpPr txBox="1"/>
          <p:nvPr/>
        </p:nvSpPr>
        <p:spPr>
          <a:xfrm flipH="1">
            <a:off x="4585333" y="190500"/>
            <a:ext cx="3021331" cy="369332"/>
          </a:xfrm>
          <a:prstGeom prst="rect">
            <a:avLst/>
          </a:prstGeom>
          <a:noFill/>
        </p:spPr>
        <p:txBody>
          <a:bodyPr wrap="square" rtlCol="0">
            <a:spAutoFit/>
          </a:bodyPr>
          <a:lstStyle/>
          <a:p>
            <a:pPr algn="ctr"/>
            <a:r>
              <a:rPr lang="en-US"/>
              <a:t>Dry-Run with new weights</a:t>
            </a:r>
          </a:p>
        </p:txBody>
      </p:sp>
    </p:spTree>
    <p:extLst>
      <p:ext uri="{BB962C8B-B14F-4D97-AF65-F5344CB8AC3E}">
        <p14:creationId xmlns:p14="http://schemas.microsoft.com/office/powerpoint/2010/main" val="3564320095"/>
      </p:ext>
    </p:extLst>
  </p:cSld>
  <p:clrMapOvr>
    <a:masterClrMapping/>
  </p:clrMapOvr>
  <p:extLst>
    <p:ext uri="{6950BFC3-D8DA-4A85-94F7-54DA5524770B}">
      <p188:commentRel xmlns:p188="http://schemas.microsoft.com/office/powerpoint/2018/8/main" r:id="rId2"/>
    </p:ext>
  </p:extLs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D57E19D-5E94-D765-63B3-1573D066D9E0}"/>
              </a:ext>
            </a:extLst>
          </p:cNvPr>
          <p:cNvPicPr>
            <a:picLocks noChangeAspect="1"/>
          </p:cNvPicPr>
          <p:nvPr/>
        </p:nvPicPr>
        <p:blipFill rotWithShape="1">
          <a:blip r:embed="rId2">
            <a:extLst>
              <a:ext uri="{28A0092B-C50C-407E-A947-70E740481C1C}">
                <a14:useLocalDpi xmlns:a14="http://schemas.microsoft.com/office/drawing/2010/main" val="0"/>
              </a:ext>
            </a:extLst>
          </a:blip>
          <a:srcRect l="10032" r="8162" b="6666"/>
          <a:stretch/>
        </p:blipFill>
        <p:spPr>
          <a:xfrm>
            <a:off x="212772" y="376394"/>
            <a:ext cx="11766455" cy="6474544"/>
          </a:xfrm>
          <a:prstGeom prst="rect">
            <a:avLst/>
          </a:prstGeom>
        </p:spPr>
      </p:pic>
      <p:sp>
        <p:nvSpPr>
          <p:cNvPr id="4" name="TextBox 3">
            <a:extLst>
              <a:ext uri="{FF2B5EF4-FFF2-40B4-BE49-F238E27FC236}">
                <a16:creationId xmlns:a16="http://schemas.microsoft.com/office/drawing/2014/main" id="{DB339AFE-F112-DE0E-EE96-5F0704B93F3F}"/>
              </a:ext>
            </a:extLst>
          </p:cNvPr>
          <p:cNvSpPr txBox="1"/>
          <p:nvPr/>
        </p:nvSpPr>
        <p:spPr>
          <a:xfrm>
            <a:off x="4208207" y="7062"/>
            <a:ext cx="3264310" cy="369332"/>
          </a:xfrm>
          <a:prstGeom prst="rect">
            <a:avLst/>
          </a:prstGeom>
          <a:noFill/>
        </p:spPr>
        <p:txBody>
          <a:bodyPr wrap="square" rtlCol="0">
            <a:spAutoFit/>
          </a:bodyPr>
          <a:lstStyle/>
          <a:p>
            <a:pPr algn="ctr"/>
            <a:r>
              <a:rPr lang="en-US"/>
              <a:t>Death Fit</a:t>
            </a:r>
          </a:p>
        </p:txBody>
      </p:sp>
    </p:spTree>
    <p:extLst>
      <p:ext uri="{BB962C8B-B14F-4D97-AF65-F5344CB8AC3E}">
        <p14:creationId xmlns:p14="http://schemas.microsoft.com/office/powerpoint/2010/main" val="2417947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523D572-29B5-C137-FAE2-32A1EF077859}"/>
              </a:ext>
            </a:extLst>
          </p:cNvPr>
          <p:cNvPicPr>
            <a:picLocks noChangeAspect="1"/>
          </p:cNvPicPr>
          <p:nvPr/>
        </p:nvPicPr>
        <p:blipFill>
          <a:blip r:embed="rId2">
            <a:extLst>
              <a:ext uri="{28A0092B-C50C-407E-A947-70E740481C1C}">
                <a14:useLocalDpi xmlns:a14="http://schemas.microsoft.com/office/drawing/2010/main" val="0"/>
              </a:ext>
            </a:extLst>
          </a:blip>
          <a:srcRect l="7212" r="7212"/>
          <a:stretch/>
        </p:blipFill>
        <p:spPr>
          <a:xfrm>
            <a:off x="373625" y="369332"/>
            <a:ext cx="11444749" cy="6450033"/>
          </a:xfrm>
          <a:prstGeom prst="rect">
            <a:avLst/>
          </a:prstGeom>
        </p:spPr>
      </p:pic>
      <p:sp>
        <p:nvSpPr>
          <p:cNvPr id="4" name="TextBox 3">
            <a:extLst>
              <a:ext uri="{FF2B5EF4-FFF2-40B4-BE49-F238E27FC236}">
                <a16:creationId xmlns:a16="http://schemas.microsoft.com/office/drawing/2014/main" id="{D87B5981-596D-0954-3BFD-8FB2C873EB16}"/>
              </a:ext>
            </a:extLst>
          </p:cNvPr>
          <p:cNvSpPr txBox="1"/>
          <p:nvPr/>
        </p:nvSpPr>
        <p:spPr>
          <a:xfrm>
            <a:off x="5427405" y="0"/>
            <a:ext cx="1543665" cy="369332"/>
          </a:xfrm>
          <a:prstGeom prst="rect">
            <a:avLst/>
          </a:prstGeom>
          <a:noFill/>
        </p:spPr>
        <p:txBody>
          <a:bodyPr wrap="square" rtlCol="0">
            <a:spAutoFit/>
          </a:bodyPr>
          <a:lstStyle/>
          <a:p>
            <a:r>
              <a:rPr lang="en-US"/>
              <a:t>Vaccination fit</a:t>
            </a:r>
          </a:p>
        </p:txBody>
      </p:sp>
    </p:spTree>
    <p:extLst>
      <p:ext uri="{BB962C8B-B14F-4D97-AF65-F5344CB8AC3E}">
        <p14:creationId xmlns:p14="http://schemas.microsoft.com/office/powerpoint/2010/main" val="376169264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97F0B72-39B0-45F2-057E-0163C5F52D58}"/>
              </a:ext>
            </a:extLst>
          </p:cNvPr>
          <p:cNvPicPr>
            <a:picLocks noChangeAspect="1"/>
          </p:cNvPicPr>
          <p:nvPr/>
        </p:nvPicPr>
        <p:blipFill>
          <a:blip r:embed="rId2">
            <a:extLst>
              <a:ext uri="{28A0092B-C50C-407E-A947-70E740481C1C}">
                <a14:useLocalDpi xmlns:a14="http://schemas.microsoft.com/office/drawing/2010/main" val="0"/>
              </a:ext>
            </a:extLst>
          </a:blip>
          <a:srcRect l="7715" r="7715"/>
          <a:stretch/>
        </p:blipFill>
        <p:spPr>
          <a:xfrm>
            <a:off x="353962" y="489975"/>
            <a:ext cx="11166268" cy="6368025"/>
          </a:xfrm>
          <a:prstGeom prst="rect">
            <a:avLst/>
          </a:prstGeom>
        </p:spPr>
      </p:pic>
      <p:sp>
        <p:nvSpPr>
          <p:cNvPr id="2" name="TextBox 1">
            <a:extLst>
              <a:ext uri="{FF2B5EF4-FFF2-40B4-BE49-F238E27FC236}">
                <a16:creationId xmlns:a16="http://schemas.microsoft.com/office/drawing/2014/main" id="{9CB8EFAD-9EDD-AF0D-7F8D-03901D2171E2}"/>
              </a:ext>
            </a:extLst>
          </p:cNvPr>
          <p:cNvSpPr txBox="1"/>
          <p:nvPr/>
        </p:nvSpPr>
        <p:spPr>
          <a:xfrm flipH="1">
            <a:off x="4585333" y="190500"/>
            <a:ext cx="3021331" cy="369332"/>
          </a:xfrm>
          <a:prstGeom prst="rect">
            <a:avLst/>
          </a:prstGeom>
          <a:noFill/>
        </p:spPr>
        <p:txBody>
          <a:bodyPr wrap="square" rtlCol="0">
            <a:spAutoFit/>
          </a:bodyPr>
          <a:lstStyle/>
          <a:p>
            <a:pPr algn="ctr"/>
            <a:r>
              <a:rPr lang="en-US"/>
              <a:t>Death and Vaccination Fit</a:t>
            </a:r>
          </a:p>
        </p:txBody>
      </p:sp>
    </p:spTree>
    <p:extLst>
      <p:ext uri="{BB962C8B-B14F-4D97-AF65-F5344CB8AC3E}">
        <p14:creationId xmlns:p14="http://schemas.microsoft.com/office/powerpoint/2010/main" val="32058742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97F0B72-39B0-45F2-057E-0163C5F52D58}"/>
              </a:ext>
            </a:extLst>
          </p:cNvPr>
          <p:cNvPicPr>
            <a:picLocks noChangeAspect="1"/>
          </p:cNvPicPr>
          <p:nvPr/>
        </p:nvPicPr>
        <p:blipFill>
          <a:blip r:embed="rId3">
            <a:extLst>
              <a:ext uri="{28A0092B-C50C-407E-A947-70E740481C1C}">
                <a14:useLocalDpi xmlns:a14="http://schemas.microsoft.com/office/drawing/2010/main" val="0"/>
              </a:ext>
            </a:extLst>
          </a:blip>
          <a:srcRect l="7715" r="7715"/>
          <a:stretch/>
        </p:blipFill>
        <p:spPr>
          <a:xfrm>
            <a:off x="353962" y="489975"/>
            <a:ext cx="11166268" cy="6368025"/>
          </a:xfrm>
          <a:prstGeom prst="rect">
            <a:avLst/>
          </a:prstGeom>
        </p:spPr>
      </p:pic>
      <p:sp>
        <p:nvSpPr>
          <p:cNvPr id="2" name="TextBox 1">
            <a:extLst>
              <a:ext uri="{FF2B5EF4-FFF2-40B4-BE49-F238E27FC236}">
                <a16:creationId xmlns:a16="http://schemas.microsoft.com/office/drawing/2014/main" id="{9CB8EFAD-9EDD-AF0D-7F8D-03901D2171E2}"/>
              </a:ext>
            </a:extLst>
          </p:cNvPr>
          <p:cNvSpPr txBox="1"/>
          <p:nvPr/>
        </p:nvSpPr>
        <p:spPr>
          <a:xfrm flipH="1">
            <a:off x="4585333" y="190500"/>
            <a:ext cx="3021331" cy="369332"/>
          </a:xfrm>
          <a:prstGeom prst="rect">
            <a:avLst/>
          </a:prstGeom>
          <a:noFill/>
        </p:spPr>
        <p:txBody>
          <a:bodyPr wrap="square" rtlCol="0">
            <a:spAutoFit/>
          </a:bodyPr>
          <a:lstStyle/>
          <a:p>
            <a:pPr algn="ctr"/>
            <a:r>
              <a:rPr lang="en-US"/>
              <a:t>Multiple Fit</a:t>
            </a:r>
          </a:p>
        </p:txBody>
      </p:sp>
    </p:spTree>
    <p:extLst>
      <p:ext uri="{BB962C8B-B14F-4D97-AF65-F5344CB8AC3E}">
        <p14:creationId xmlns:p14="http://schemas.microsoft.com/office/powerpoint/2010/main" val="2327942668"/>
      </p:ext>
    </p:extLst>
  </p:cSld>
  <p:clrMapOvr>
    <a:masterClrMapping/>
  </p:clrMapOvr>
  <p:extLst>
    <p:ext uri="{6950BFC3-D8DA-4A85-94F7-54DA5524770B}">
      <p188:commentRel xmlns:p188="http://schemas.microsoft.com/office/powerpoint/2018/8/main" r:id="rId2"/>
    </p:ext>
  </p:extLs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97F0B72-39B0-45F2-057E-0163C5F52D58}"/>
              </a:ext>
            </a:extLst>
          </p:cNvPr>
          <p:cNvPicPr>
            <a:picLocks noChangeAspect="1"/>
          </p:cNvPicPr>
          <p:nvPr/>
        </p:nvPicPr>
        <p:blipFill>
          <a:blip r:embed="rId3">
            <a:extLst>
              <a:ext uri="{28A0092B-C50C-407E-A947-70E740481C1C}">
                <a14:useLocalDpi xmlns:a14="http://schemas.microsoft.com/office/drawing/2010/main" val="0"/>
              </a:ext>
            </a:extLst>
          </a:blip>
          <a:srcRect l="7715" r="7715"/>
          <a:stretch/>
        </p:blipFill>
        <p:spPr>
          <a:xfrm>
            <a:off x="353962" y="489975"/>
            <a:ext cx="11166268" cy="6368025"/>
          </a:xfrm>
          <a:prstGeom prst="rect">
            <a:avLst/>
          </a:prstGeom>
        </p:spPr>
      </p:pic>
      <p:sp>
        <p:nvSpPr>
          <p:cNvPr id="2" name="TextBox 1">
            <a:extLst>
              <a:ext uri="{FF2B5EF4-FFF2-40B4-BE49-F238E27FC236}">
                <a16:creationId xmlns:a16="http://schemas.microsoft.com/office/drawing/2014/main" id="{9CB8EFAD-9EDD-AF0D-7F8D-03901D2171E2}"/>
              </a:ext>
            </a:extLst>
          </p:cNvPr>
          <p:cNvSpPr txBox="1"/>
          <p:nvPr/>
        </p:nvSpPr>
        <p:spPr>
          <a:xfrm flipH="1">
            <a:off x="4585333" y="190500"/>
            <a:ext cx="3021331" cy="369332"/>
          </a:xfrm>
          <a:prstGeom prst="rect">
            <a:avLst/>
          </a:prstGeom>
          <a:noFill/>
        </p:spPr>
        <p:txBody>
          <a:bodyPr wrap="square" rtlCol="0">
            <a:spAutoFit/>
          </a:bodyPr>
          <a:lstStyle/>
          <a:p>
            <a:pPr algn="ctr"/>
            <a:r>
              <a:rPr lang="en-US"/>
              <a:t>Multiple Fit</a:t>
            </a:r>
          </a:p>
        </p:txBody>
      </p:sp>
    </p:spTree>
    <p:extLst>
      <p:ext uri="{BB962C8B-B14F-4D97-AF65-F5344CB8AC3E}">
        <p14:creationId xmlns:p14="http://schemas.microsoft.com/office/powerpoint/2010/main" val="3266796806"/>
      </p:ext>
    </p:extLst>
  </p:cSld>
  <p:clrMapOvr>
    <a:masterClrMapping/>
  </p:clrMapOvr>
  <p:extLst>
    <p:ext uri="{6950BFC3-D8DA-4A85-94F7-54DA5524770B}">
      <p188:commentRel xmlns:p188="http://schemas.microsoft.com/office/powerpoint/2018/8/main" r:id="rId2"/>
    </p:ext>
  </p:extLs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ocumentclass{article}&#10;\usepackage{amsmath}&#10;\pagestyle{empty}&#10;\begin{document}&#10;&#10;&#10;\begin{flalign}&#10;\begin{matrix}&#10;\dot{S} =&amp; -(\xi_{S_h}+\alpha+\phi_{S_m} + \lambda)S + \kappa_R R + \xi_{S} S_h + \sigma_S U + \phi_S S_m \\&#10;\dot{S}_m =&amp; -(\lambda_m + \phi_S + \alpha)S_m + \sigma_{S_m} U + \kappa_{R_m} R + \phi_{S_m}S\\&#10;\dot{S}_h =&amp; -(\alpha + \xi_S + \lambda_h)S_h + \sigma_{S_h} U + \xi_{S_h} S + \kappa_{R_h}R&#10;\end{matrix} \notag&#10;\end{flalign}&#10;&#10;&#10;\end{document}" title="IguanaTex Bitmap Display">
            <a:extLst>
              <a:ext uri="{FF2B5EF4-FFF2-40B4-BE49-F238E27FC236}">
                <a16:creationId xmlns:a16="http://schemas.microsoft.com/office/drawing/2014/main" id="{B444C92E-99D4-CAC4-0E3F-6C175AC91F20}"/>
              </a:ext>
            </a:extLst>
          </p:cNvPr>
          <p:cNvPicPr>
            <a:picLocks noChangeAspect="1"/>
          </p:cNvPicPr>
          <p:nvPr>
            <p:custDataLst>
              <p:tags r:id="rId1"/>
            </p:custDataLst>
          </p:nvPr>
        </p:nvPicPr>
        <p:blipFill>
          <a:blip r:embed="rId11">
            <a:extLst>
              <a:ext uri="{28A0092B-C50C-407E-A947-70E740481C1C}">
                <a14:useLocalDpi xmlns:a14="http://schemas.microsoft.com/office/drawing/2010/main" val="0"/>
              </a:ext>
            </a:extLst>
          </a:blip>
          <a:stretch>
            <a:fillRect/>
          </a:stretch>
        </p:blipFill>
        <p:spPr>
          <a:xfrm>
            <a:off x="170933" y="19819"/>
            <a:ext cx="5683251" cy="784990"/>
          </a:xfrm>
          <a:prstGeom prst="rect">
            <a:avLst/>
          </a:prstGeom>
        </p:spPr>
      </p:pic>
      <p:pic>
        <p:nvPicPr>
          <p:cNvPr id="7" name="Picture 6" descr="\documentclass{article}&#10;\usepackage{amsmath}&#10;\pagestyle{empty}&#10;\begin{document}&#10;&#10;&#10;\begin{flalign}&#10;\begin{matrix}&#10;\dot{E} =&amp; -(\epsilon + \phi_{E_m} + \xi_{E_h})E + \xi_E E_h + \phi_E E_m +\lambda S \\ &#10;\dot{E}_m =&amp; -(\epsilon + \phi_E)E_m + \phi_{E_m}E + \lambda_m S_m \\&#10;\dot{E}_h =&amp; -( \epsilon + \xi_E)E_h + \lambda_h S_h + \xi_{E_h} E&#10;\end{matrix} \notag&#10;\end{flalign}&#10;&#10;&#10;\end{document}" title="IguanaTex Bitmap Display">
            <a:extLst>
              <a:ext uri="{FF2B5EF4-FFF2-40B4-BE49-F238E27FC236}">
                <a16:creationId xmlns:a16="http://schemas.microsoft.com/office/drawing/2014/main" id="{B9EB5AA4-D79E-FC72-C301-D34A98242AA9}"/>
              </a:ext>
            </a:extLst>
          </p:cNvPr>
          <p:cNvPicPr>
            <a:picLocks noChangeAspect="1"/>
          </p:cNvPicPr>
          <p:nvPr>
            <p:custDataLst>
              <p:tags r:id="rId2"/>
            </p:custDataLst>
          </p:nvPr>
        </p:nvPicPr>
        <p:blipFill>
          <a:blip r:embed="rId12">
            <a:extLst>
              <a:ext uri="{28A0092B-C50C-407E-A947-70E740481C1C}">
                <a14:useLocalDpi xmlns:a14="http://schemas.microsoft.com/office/drawing/2010/main" val="0"/>
              </a:ext>
            </a:extLst>
          </a:blip>
          <a:stretch>
            <a:fillRect/>
          </a:stretch>
        </p:blipFill>
        <p:spPr>
          <a:xfrm>
            <a:off x="170929" y="918537"/>
            <a:ext cx="5192985" cy="878347"/>
          </a:xfrm>
          <a:prstGeom prst="rect">
            <a:avLst/>
          </a:prstGeom>
        </p:spPr>
      </p:pic>
      <p:pic>
        <p:nvPicPr>
          <p:cNvPr id="9" name="Picture 8" descr="\documentclass{article}&#10;\usepackage{amsmath}&#10;\pagestyle{empty}&#10;\begin{document}&#10;&#10;\begin{flalign}&#10;\begin{matrix}&#10;\dot{I} =&amp; -(\mu + \gamma + \xi_{I_h} + \phi_{I_m})I + \epsilon E + \phi_I I_m + \xi_I I_h \\&#10;\dot{I}_m = &amp;-(\phi_I + \gamma + \mu)I_m + \phi_{I_m}I + \epsilon E_m \\&#10;\dot{I}_h = &amp;-(\xi_I + \gamma + \mu)I_h + \epsilon E_h + \xi_{I_h} I&#10;\end{matrix} \notag&#10;\end{flalign}&#10;&#10;&#10;&#10;\end{document}" title="IguanaTex Bitmap Display">
            <a:extLst>
              <a:ext uri="{FF2B5EF4-FFF2-40B4-BE49-F238E27FC236}">
                <a16:creationId xmlns:a16="http://schemas.microsoft.com/office/drawing/2014/main" id="{4F3A6442-F325-1AA4-9A2D-6A8836CD00C2}"/>
              </a:ext>
            </a:extLst>
          </p:cNvPr>
          <p:cNvPicPr>
            <a:picLocks noChangeAspect="1"/>
          </p:cNvPicPr>
          <p:nvPr>
            <p:custDataLst>
              <p:tags r:id="rId3"/>
            </p:custDataLst>
          </p:nvPr>
        </p:nvPicPr>
        <p:blipFill>
          <a:blip r:embed="rId13">
            <a:extLst>
              <a:ext uri="{28A0092B-C50C-407E-A947-70E740481C1C}">
                <a14:useLocalDpi xmlns:a14="http://schemas.microsoft.com/office/drawing/2010/main" val="0"/>
              </a:ext>
            </a:extLst>
          </a:blip>
          <a:stretch>
            <a:fillRect/>
          </a:stretch>
        </p:blipFill>
        <p:spPr>
          <a:xfrm>
            <a:off x="170929" y="1889396"/>
            <a:ext cx="5154296" cy="878682"/>
          </a:xfrm>
          <a:prstGeom prst="rect">
            <a:avLst/>
          </a:prstGeom>
        </p:spPr>
      </p:pic>
      <p:pic>
        <p:nvPicPr>
          <p:cNvPr id="20" name="Picture 19" descr="\documentclass{article}&#10;\usepackage{amsmath}&#10;\pagestyle{empty}&#10;\begin{document}&#10;&#10;&#10;&#10;\begin{flalign*}&#10;\begin{matrix}&#10;\dot{R} =  &amp;-(\kappa_R + \kappa_{R_m} + \kappa_{R_h})R + (I + I_m + I_h)\gamma  \\&#10;\dot{D} = &amp;(I + I_m + I_h)\mu  \\&#10;\dot{U} = &amp; -(\sigma_S+ \sigma_{S_m} + \sigma_{S_h})U + (S + S_m + S_h)\alpha &#10;\end{matrix} \notag&#10;\end{flalign*}&#10;&#10;&#10;&#10;\end{document}" title="IguanaTex Bitmap Display">
            <a:extLst>
              <a:ext uri="{FF2B5EF4-FFF2-40B4-BE49-F238E27FC236}">
                <a16:creationId xmlns:a16="http://schemas.microsoft.com/office/drawing/2014/main" id="{7B6516E0-2424-28F2-5887-95A923EB5DA1}"/>
              </a:ext>
            </a:extLst>
          </p:cNvPr>
          <p:cNvPicPr>
            <a:picLocks noChangeAspect="1"/>
          </p:cNvPicPr>
          <p:nvPr>
            <p:custDataLst>
              <p:tags r:id="rId4"/>
            </p:custDataLst>
          </p:nvPr>
        </p:nvPicPr>
        <p:blipFill>
          <a:blip r:embed="rId14">
            <a:extLst>
              <a:ext uri="{28A0092B-C50C-407E-A947-70E740481C1C}">
                <a14:useLocalDpi xmlns:a14="http://schemas.microsoft.com/office/drawing/2010/main" val="0"/>
              </a:ext>
            </a:extLst>
          </a:blip>
          <a:stretch>
            <a:fillRect/>
          </a:stretch>
        </p:blipFill>
        <p:spPr>
          <a:xfrm>
            <a:off x="147980" y="2890849"/>
            <a:ext cx="4672362" cy="861060"/>
          </a:xfrm>
          <a:prstGeom prst="rect">
            <a:avLst/>
          </a:prstGeom>
        </p:spPr>
      </p:pic>
      <p:pic>
        <p:nvPicPr>
          <p:cNvPr id="451" name="Picture 450">
            <a:extLst>
              <a:ext uri="{FF2B5EF4-FFF2-40B4-BE49-F238E27FC236}">
                <a16:creationId xmlns:a16="http://schemas.microsoft.com/office/drawing/2014/main" id="{B89E8F5B-B6E0-A4F8-6EE7-459CDB3D71B3}"/>
              </a:ext>
            </a:extLst>
          </p:cNvPr>
          <p:cNvPicPr>
            <a:picLocks noChangeAspect="1"/>
          </p:cNvPicPr>
          <p:nvPr>
            <p:custDataLst>
              <p:tags r:id="rId5"/>
            </p:custDataLst>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rcRect/>
          <a:stretch/>
        </p:blipFill>
        <p:spPr>
          <a:xfrm>
            <a:off x="109012" y="4055834"/>
            <a:ext cx="4135982" cy="729653"/>
          </a:xfrm>
          <a:prstGeom prst="rect">
            <a:avLst/>
          </a:prstGeom>
          <a:ln w="9525">
            <a:solidFill>
              <a:schemeClr val="accent4"/>
            </a:solidFill>
          </a:ln>
        </p:spPr>
      </p:pic>
      <p:pic>
        <p:nvPicPr>
          <p:cNvPr id="17" name="Picture 16" descr="\documentclass{article}&#10;\usepackage{amsmath}&#10;\pagestyle{empty}&#10;\begin{document}&#10;&#10;\begin{flalign}&#10;\sigma_{S_h}, \sigma_{S_m}, \sigma_{S} \notag&#10;\end{flalign} &#10;&#10;\end{document}" title="IguanaTex Bitmap Display">
            <a:extLst>
              <a:ext uri="{FF2B5EF4-FFF2-40B4-BE49-F238E27FC236}">
                <a16:creationId xmlns:a16="http://schemas.microsoft.com/office/drawing/2014/main" id="{854557D1-F01A-8D71-70F5-E3A2D5380CCD}"/>
              </a:ext>
            </a:extLst>
          </p:cNvPr>
          <p:cNvPicPr>
            <a:picLocks noChangeAspect="1"/>
          </p:cNvPicPr>
          <p:nvPr>
            <p:custDataLst>
              <p:tags r:id="rId6"/>
            </p:custDataLst>
          </p:nvPr>
        </p:nvPicPr>
        <p:blipFill>
          <a:blip r:embed="rId17">
            <a:extLst>
              <a:ext uri="{28A0092B-C50C-407E-A947-70E740481C1C}">
                <a14:useLocalDpi xmlns:a14="http://schemas.microsoft.com/office/drawing/2010/main" val="0"/>
              </a:ext>
            </a:extLst>
          </a:blip>
          <a:stretch>
            <a:fillRect/>
          </a:stretch>
        </p:blipFill>
        <p:spPr>
          <a:xfrm>
            <a:off x="4650398" y="4008312"/>
            <a:ext cx="2477990" cy="325308"/>
          </a:xfrm>
          <a:prstGeom prst="rect">
            <a:avLst/>
          </a:prstGeom>
          <a:ln w="9525">
            <a:solidFill>
              <a:schemeClr val="accent4"/>
            </a:solidFill>
          </a:ln>
        </p:spPr>
      </p:pic>
      <p:pic>
        <p:nvPicPr>
          <p:cNvPr id="4" name="Picture 3" descr="\documentclass{article}&#10;\usepackage{amsmath}&#10;\pagestyle{empty}&#10;\begin{document}&#10;&#10;\begin{flalign}&#10;\begin{matrix}&#10;\phi_{S_m}=\phi_{E_m}=\phi_{I_m} = \phi_1 \\&#10;\phi_{S}=\phi_{E}=\phi_{I} = \phi_2&#10;\notag&#10;\end{matrix}&#10;\end{flalign}&#10;&#10;\end{document}" title="IguanaTex Bitmap Display">
            <a:extLst>
              <a:ext uri="{FF2B5EF4-FFF2-40B4-BE49-F238E27FC236}">
                <a16:creationId xmlns:a16="http://schemas.microsoft.com/office/drawing/2014/main" id="{35261B11-6EF2-BCA5-4074-013F392DA702}"/>
              </a:ext>
            </a:extLst>
          </p:cNvPr>
          <p:cNvPicPr>
            <a:picLocks noChangeAspect="1"/>
          </p:cNvPicPr>
          <p:nvPr>
            <p:custDataLst>
              <p:tags r:id="rId7"/>
            </p:custDataLst>
          </p:nvPr>
        </p:nvPicPr>
        <p:blipFill>
          <a:blip r:embed="rId18">
            <a:extLst>
              <a:ext uri="{28A0092B-C50C-407E-A947-70E740481C1C}">
                <a14:useLocalDpi xmlns:a14="http://schemas.microsoft.com/office/drawing/2010/main" val="0"/>
              </a:ext>
            </a:extLst>
          </a:blip>
          <a:stretch>
            <a:fillRect/>
          </a:stretch>
        </p:blipFill>
        <p:spPr>
          <a:xfrm>
            <a:off x="109013" y="5093714"/>
            <a:ext cx="2946333" cy="603131"/>
          </a:xfrm>
          <a:prstGeom prst="rect">
            <a:avLst/>
          </a:prstGeom>
          <a:ln w="9525">
            <a:solidFill>
              <a:schemeClr val="accent4"/>
            </a:solidFill>
          </a:ln>
        </p:spPr>
      </p:pic>
      <p:pic>
        <p:nvPicPr>
          <p:cNvPr id="3" name="Picture 2" descr="\documentclass{article}&#10;\usepackage{amsmath}&#10;\pagestyle{empty}&#10;\begin{document}&#10;&#10;\begin{flalign}&#10;\begin{matrix}&#10;\xi_{S}=\xi_{E}=\xi_{I} = \xi_1 \\&#10;\xi_{S_h}=\xi_{E_h}=\xi_{I_h} = \xi_2&#10;\notag&#10;\end{matrix}&#10;\end{flalign}&#10;&#10;\end{document}" title="IguanaTex Bitmap Display">
            <a:extLst>
              <a:ext uri="{FF2B5EF4-FFF2-40B4-BE49-F238E27FC236}">
                <a16:creationId xmlns:a16="http://schemas.microsoft.com/office/drawing/2014/main" id="{F7A7AA42-D015-A189-7BF1-5082FF486D85}"/>
              </a:ext>
            </a:extLst>
          </p:cNvPr>
          <p:cNvPicPr>
            <a:picLocks noChangeAspect="1"/>
          </p:cNvPicPr>
          <p:nvPr>
            <p:custDataLst>
              <p:tags r:id="rId8"/>
            </p:custDataLst>
          </p:nvPr>
        </p:nvPicPr>
        <p:blipFill>
          <a:blip r:embed="rId19">
            <a:extLst>
              <a:ext uri="{28A0092B-C50C-407E-A947-70E740481C1C}">
                <a14:useLocalDpi xmlns:a14="http://schemas.microsoft.com/office/drawing/2010/main" val="0"/>
              </a:ext>
            </a:extLst>
          </a:blip>
          <a:stretch>
            <a:fillRect/>
          </a:stretch>
        </p:blipFill>
        <p:spPr>
          <a:xfrm>
            <a:off x="115418" y="6018318"/>
            <a:ext cx="2876701" cy="686203"/>
          </a:xfrm>
          <a:prstGeom prst="rect">
            <a:avLst/>
          </a:prstGeom>
          <a:ln w="9525">
            <a:solidFill>
              <a:schemeClr val="accent4"/>
            </a:solidFill>
          </a:ln>
        </p:spPr>
      </p:pic>
      <p:cxnSp>
        <p:nvCxnSpPr>
          <p:cNvPr id="522" name="Straight Connector 521">
            <a:extLst>
              <a:ext uri="{FF2B5EF4-FFF2-40B4-BE49-F238E27FC236}">
                <a16:creationId xmlns:a16="http://schemas.microsoft.com/office/drawing/2014/main" id="{BB10292C-0309-9159-2146-BDEBDF3CF515}"/>
              </a:ext>
            </a:extLst>
          </p:cNvPr>
          <p:cNvCxnSpPr>
            <a:cxnSpLocks/>
          </p:cNvCxnSpPr>
          <p:nvPr/>
        </p:nvCxnSpPr>
        <p:spPr>
          <a:xfrm>
            <a:off x="170929" y="3840537"/>
            <a:ext cx="11596404" cy="0"/>
          </a:xfrm>
          <a:prstGeom prst="line">
            <a:avLst/>
          </a:prstGeom>
          <a:ln w="38100">
            <a:solidFill>
              <a:schemeClr val="accent4"/>
            </a:solidFill>
          </a:ln>
        </p:spPr>
        <p:style>
          <a:lnRef idx="3">
            <a:schemeClr val="accent2"/>
          </a:lnRef>
          <a:fillRef idx="0">
            <a:schemeClr val="accent2"/>
          </a:fillRef>
          <a:effectRef idx="2">
            <a:schemeClr val="accent2"/>
          </a:effectRef>
          <a:fontRef idx="minor">
            <a:schemeClr val="tx1"/>
          </a:fontRef>
        </p:style>
      </p:cxnSp>
      <p:sp>
        <p:nvSpPr>
          <p:cNvPr id="529" name="Rectangle 528">
            <a:extLst>
              <a:ext uri="{FF2B5EF4-FFF2-40B4-BE49-F238E27FC236}">
                <a16:creationId xmlns:a16="http://schemas.microsoft.com/office/drawing/2014/main" id="{4DFAFD96-B938-B38F-77D9-26DFF38445F6}"/>
              </a:ext>
            </a:extLst>
          </p:cNvPr>
          <p:cNvSpPr/>
          <p:nvPr/>
        </p:nvSpPr>
        <p:spPr>
          <a:xfrm>
            <a:off x="9190654" y="5845175"/>
            <a:ext cx="270587" cy="289870"/>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1" name="Rectangle 530">
            <a:extLst>
              <a:ext uri="{FF2B5EF4-FFF2-40B4-BE49-F238E27FC236}">
                <a16:creationId xmlns:a16="http://schemas.microsoft.com/office/drawing/2014/main" id="{0747D02B-512B-B50B-FA71-A8D822D398DE}"/>
              </a:ext>
            </a:extLst>
          </p:cNvPr>
          <p:cNvSpPr/>
          <p:nvPr/>
        </p:nvSpPr>
        <p:spPr>
          <a:xfrm>
            <a:off x="4597034" y="3977938"/>
            <a:ext cx="807543" cy="386056"/>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2" name="Rectangle 531">
            <a:extLst>
              <a:ext uri="{FF2B5EF4-FFF2-40B4-BE49-F238E27FC236}">
                <a16:creationId xmlns:a16="http://schemas.microsoft.com/office/drawing/2014/main" id="{29521D4E-36D1-99F1-2186-4E05072E3D43}"/>
              </a:ext>
            </a:extLst>
          </p:cNvPr>
          <p:cNvSpPr/>
          <p:nvPr/>
        </p:nvSpPr>
        <p:spPr>
          <a:xfrm>
            <a:off x="2782957" y="5103357"/>
            <a:ext cx="270587" cy="289870"/>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4" name="Rectangle 533">
            <a:extLst>
              <a:ext uri="{FF2B5EF4-FFF2-40B4-BE49-F238E27FC236}">
                <a16:creationId xmlns:a16="http://schemas.microsoft.com/office/drawing/2014/main" id="{FBEF00A6-64CB-D5CF-D3B2-69098732A2C6}"/>
              </a:ext>
            </a:extLst>
          </p:cNvPr>
          <p:cNvSpPr/>
          <p:nvPr/>
        </p:nvSpPr>
        <p:spPr>
          <a:xfrm>
            <a:off x="2495007" y="5412921"/>
            <a:ext cx="372277" cy="367776"/>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6" name="Rectangle 535">
            <a:extLst>
              <a:ext uri="{FF2B5EF4-FFF2-40B4-BE49-F238E27FC236}">
                <a16:creationId xmlns:a16="http://schemas.microsoft.com/office/drawing/2014/main" id="{511EC5A9-3534-DF48-94A2-5A1D92F7C37C}"/>
              </a:ext>
            </a:extLst>
          </p:cNvPr>
          <p:cNvSpPr/>
          <p:nvPr/>
        </p:nvSpPr>
        <p:spPr>
          <a:xfrm>
            <a:off x="2598132" y="6005072"/>
            <a:ext cx="299889" cy="367775"/>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7" name="Rectangle 536">
            <a:extLst>
              <a:ext uri="{FF2B5EF4-FFF2-40B4-BE49-F238E27FC236}">
                <a16:creationId xmlns:a16="http://schemas.microsoft.com/office/drawing/2014/main" id="{1D2E9DCE-F6FF-9D54-B5AA-315367B686A6}"/>
              </a:ext>
            </a:extLst>
          </p:cNvPr>
          <p:cNvSpPr/>
          <p:nvPr/>
        </p:nvSpPr>
        <p:spPr>
          <a:xfrm>
            <a:off x="2736685" y="6383132"/>
            <a:ext cx="299889" cy="367775"/>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2" name="TextBox 541">
            <a:extLst>
              <a:ext uri="{FF2B5EF4-FFF2-40B4-BE49-F238E27FC236}">
                <a16:creationId xmlns:a16="http://schemas.microsoft.com/office/drawing/2014/main" id="{89499B7F-BD06-7049-3D5C-863A2D411CE7}"/>
              </a:ext>
            </a:extLst>
          </p:cNvPr>
          <p:cNvSpPr txBox="1"/>
          <p:nvPr/>
        </p:nvSpPr>
        <p:spPr>
          <a:xfrm>
            <a:off x="9431052" y="5809162"/>
            <a:ext cx="2336281" cy="369332"/>
          </a:xfrm>
          <a:prstGeom prst="rect">
            <a:avLst/>
          </a:prstGeom>
          <a:noFill/>
        </p:spPr>
        <p:txBody>
          <a:bodyPr wrap="none" rtlCol="0">
            <a:spAutoFit/>
          </a:bodyPr>
          <a:lstStyle/>
          <a:p>
            <a:r>
              <a:rPr lang="en-US"/>
              <a:t>- Tune able Parameters</a:t>
            </a:r>
          </a:p>
        </p:txBody>
      </p:sp>
      <p:pic>
        <p:nvPicPr>
          <p:cNvPr id="22" name="Picture 21" descr="\documentclass{article}&#10;\usepackage{amsmath}&#10;\pagestyle{empty}&#10;\begin{document}&#10;&#10;\begin{flalign}&#10;\kappa_{R_h}, \kappa_{R}, \kappa_{R_m} \notag&#10;\end{flalign} &#10;&#10;\end{document}" title="IguanaTex Bitmap Display">
            <a:extLst>
              <a:ext uri="{FF2B5EF4-FFF2-40B4-BE49-F238E27FC236}">
                <a16:creationId xmlns:a16="http://schemas.microsoft.com/office/drawing/2014/main" id="{454489FB-8C2E-5204-DD49-D6F316B34B1F}"/>
              </a:ext>
            </a:extLst>
          </p:cNvPr>
          <p:cNvPicPr>
            <a:picLocks noChangeAspect="1"/>
          </p:cNvPicPr>
          <p:nvPr>
            <p:custDataLst>
              <p:tags r:id="rId9"/>
            </p:custDataLst>
          </p:nvPr>
        </p:nvPicPr>
        <p:blipFill>
          <a:blip r:embed="rId20">
            <a:extLst>
              <a:ext uri="{28A0092B-C50C-407E-A947-70E740481C1C}">
                <a14:useLocalDpi xmlns:a14="http://schemas.microsoft.com/office/drawing/2010/main" val="0"/>
              </a:ext>
            </a:extLst>
          </a:blip>
          <a:stretch>
            <a:fillRect/>
          </a:stretch>
        </p:blipFill>
        <p:spPr>
          <a:xfrm>
            <a:off x="4597034" y="4620004"/>
            <a:ext cx="2588312" cy="330966"/>
          </a:xfrm>
          <a:prstGeom prst="rect">
            <a:avLst/>
          </a:prstGeom>
          <a:ln w="9525">
            <a:solidFill>
              <a:schemeClr val="accent4"/>
            </a:solidFill>
          </a:ln>
        </p:spPr>
      </p:pic>
      <p:sp>
        <p:nvSpPr>
          <p:cNvPr id="24" name="Rectangle 23">
            <a:extLst>
              <a:ext uri="{FF2B5EF4-FFF2-40B4-BE49-F238E27FC236}">
                <a16:creationId xmlns:a16="http://schemas.microsoft.com/office/drawing/2014/main" id="{3277B9B7-ADDE-6860-DC2E-60D2C6B6B2C4}"/>
              </a:ext>
            </a:extLst>
          </p:cNvPr>
          <p:cNvSpPr/>
          <p:nvPr/>
        </p:nvSpPr>
        <p:spPr>
          <a:xfrm>
            <a:off x="4556373" y="4558803"/>
            <a:ext cx="807542" cy="453368"/>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EC658C45-0FD2-A346-B5F4-64C5C1AE88C7}"/>
              </a:ext>
            </a:extLst>
          </p:cNvPr>
          <p:cNvSpPr/>
          <p:nvPr/>
        </p:nvSpPr>
        <p:spPr>
          <a:xfrm>
            <a:off x="1066963" y="4008312"/>
            <a:ext cx="332859" cy="270628"/>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241AB520-5100-734F-AA6E-D4153AA85E17}"/>
              </a:ext>
            </a:extLst>
          </p:cNvPr>
          <p:cNvSpPr/>
          <p:nvPr/>
        </p:nvSpPr>
        <p:spPr>
          <a:xfrm>
            <a:off x="2534425" y="304766"/>
            <a:ext cx="332859" cy="270628"/>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21263062-7AB7-3D41-AE61-C470BD233E02}"/>
              </a:ext>
            </a:extLst>
          </p:cNvPr>
          <p:cNvSpPr/>
          <p:nvPr/>
        </p:nvSpPr>
        <p:spPr>
          <a:xfrm>
            <a:off x="3341757" y="3232797"/>
            <a:ext cx="270587" cy="289870"/>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8D6F9392-AD5E-9846-A4FA-DE9A554ACD86}"/>
              </a:ext>
            </a:extLst>
          </p:cNvPr>
          <p:cNvSpPr/>
          <p:nvPr/>
        </p:nvSpPr>
        <p:spPr>
          <a:xfrm>
            <a:off x="4650398" y="2905478"/>
            <a:ext cx="270587" cy="289870"/>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668EFDE4-2B7A-7C40-A46D-441279B1D5F4}"/>
              </a:ext>
            </a:extLst>
          </p:cNvPr>
          <p:cNvSpPr/>
          <p:nvPr/>
        </p:nvSpPr>
        <p:spPr>
          <a:xfrm>
            <a:off x="1928893" y="1536765"/>
            <a:ext cx="270587" cy="289870"/>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Diagram, schematic&#10;&#10;Description automatically generated">
            <a:extLst>
              <a:ext uri="{FF2B5EF4-FFF2-40B4-BE49-F238E27FC236}">
                <a16:creationId xmlns:a16="http://schemas.microsoft.com/office/drawing/2014/main" id="{18048461-673C-F542-A62F-6176E3FD5572}"/>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6177458" y="388291"/>
            <a:ext cx="5741006" cy="3236950"/>
          </a:xfrm>
          <a:prstGeom prst="rect">
            <a:avLst/>
          </a:prstGeom>
        </p:spPr>
      </p:pic>
    </p:spTree>
    <p:extLst>
      <p:ext uri="{BB962C8B-B14F-4D97-AF65-F5344CB8AC3E}">
        <p14:creationId xmlns:p14="http://schemas.microsoft.com/office/powerpoint/2010/main" val="33919309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97F0B72-39B0-45F2-057E-0163C5F52D58}"/>
              </a:ext>
            </a:extLst>
          </p:cNvPr>
          <p:cNvPicPr>
            <a:picLocks noChangeAspect="1"/>
          </p:cNvPicPr>
          <p:nvPr/>
        </p:nvPicPr>
        <p:blipFill rotWithShape="1">
          <a:blip r:embed="rId2">
            <a:extLst>
              <a:ext uri="{28A0092B-C50C-407E-A947-70E740481C1C}">
                <a14:useLocalDpi xmlns:a14="http://schemas.microsoft.com/office/drawing/2010/main" val="0"/>
              </a:ext>
            </a:extLst>
          </a:blip>
          <a:srcRect l="10098" r="7839" b="4555"/>
          <a:stretch/>
        </p:blipFill>
        <p:spPr>
          <a:xfrm>
            <a:off x="570271" y="589527"/>
            <a:ext cx="10835149" cy="6077973"/>
          </a:xfrm>
          <a:prstGeom prst="rect">
            <a:avLst/>
          </a:prstGeom>
        </p:spPr>
      </p:pic>
      <p:sp>
        <p:nvSpPr>
          <p:cNvPr id="2" name="TextBox 1">
            <a:extLst>
              <a:ext uri="{FF2B5EF4-FFF2-40B4-BE49-F238E27FC236}">
                <a16:creationId xmlns:a16="http://schemas.microsoft.com/office/drawing/2014/main" id="{9CB8EFAD-9EDD-AF0D-7F8D-03901D2171E2}"/>
              </a:ext>
            </a:extLst>
          </p:cNvPr>
          <p:cNvSpPr txBox="1"/>
          <p:nvPr/>
        </p:nvSpPr>
        <p:spPr>
          <a:xfrm flipH="1">
            <a:off x="4585333" y="190500"/>
            <a:ext cx="3021331" cy="369332"/>
          </a:xfrm>
          <a:prstGeom prst="rect">
            <a:avLst/>
          </a:prstGeom>
          <a:noFill/>
        </p:spPr>
        <p:txBody>
          <a:bodyPr wrap="square" rtlCol="0">
            <a:spAutoFit/>
          </a:bodyPr>
          <a:lstStyle/>
          <a:p>
            <a:pPr algn="ctr"/>
            <a:r>
              <a:rPr lang="en-US"/>
              <a:t>Multiple Fit</a:t>
            </a:r>
          </a:p>
        </p:txBody>
      </p:sp>
    </p:spTree>
    <p:extLst>
      <p:ext uri="{BB962C8B-B14F-4D97-AF65-F5344CB8AC3E}">
        <p14:creationId xmlns:p14="http://schemas.microsoft.com/office/powerpoint/2010/main" val="285499104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B768358-0140-46C1-BB48-D0179163D3FE}"/>
              </a:ext>
            </a:extLst>
          </p:cNvPr>
          <p:cNvPicPr>
            <a:picLocks noChangeAspect="1"/>
          </p:cNvPicPr>
          <p:nvPr/>
        </p:nvPicPr>
        <p:blipFill rotWithShape="1">
          <a:blip r:embed="rId2">
            <a:extLst>
              <a:ext uri="{28A0092B-C50C-407E-A947-70E740481C1C}">
                <a14:useLocalDpi xmlns:a14="http://schemas.microsoft.com/office/drawing/2010/main" val="0"/>
              </a:ext>
            </a:extLst>
          </a:blip>
          <a:srcRect l="10088" r="7528"/>
          <a:stretch/>
        </p:blipFill>
        <p:spPr>
          <a:xfrm>
            <a:off x="2164702" y="609136"/>
            <a:ext cx="9871788" cy="5960117"/>
          </a:xfrm>
          <a:prstGeom prst="rect">
            <a:avLst/>
          </a:prstGeom>
        </p:spPr>
      </p:pic>
      <p:sp>
        <p:nvSpPr>
          <p:cNvPr id="4" name="TextBox 3">
            <a:extLst>
              <a:ext uri="{FF2B5EF4-FFF2-40B4-BE49-F238E27FC236}">
                <a16:creationId xmlns:a16="http://schemas.microsoft.com/office/drawing/2014/main" id="{B4DF9A83-4863-2CF1-42D8-2D42C0C66A7A}"/>
              </a:ext>
            </a:extLst>
          </p:cNvPr>
          <p:cNvSpPr txBox="1"/>
          <p:nvPr/>
        </p:nvSpPr>
        <p:spPr>
          <a:xfrm>
            <a:off x="5617029" y="186612"/>
            <a:ext cx="551754" cy="523220"/>
          </a:xfrm>
          <a:prstGeom prst="rect">
            <a:avLst/>
          </a:prstGeom>
          <a:noFill/>
        </p:spPr>
        <p:txBody>
          <a:bodyPr wrap="none" rtlCol="0">
            <a:spAutoFit/>
          </a:bodyPr>
          <a:lstStyle/>
          <a:p>
            <a:r>
              <a:rPr lang="en-US" sz="2800"/>
              <a:t>Fit</a:t>
            </a:r>
            <a:endParaRPr lang="en-US"/>
          </a:p>
        </p:txBody>
      </p:sp>
      <p:sp>
        <p:nvSpPr>
          <p:cNvPr id="5" name="TextBox 4">
            <a:extLst>
              <a:ext uri="{FF2B5EF4-FFF2-40B4-BE49-F238E27FC236}">
                <a16:creationId xmlns:a16="http://schemas.microsoft.com/office/drawing/2014/main" id="{E281F5E0-81ED-0EF8-45B8-8E84D1A70566}"/>
              </a:ext>
            </a:extLst>
          </p:cNvPr>
          <p:cNvSpPr txBox="1"/>
          <p:nvPr/>
        </p:nvSpPr>
        <p:spPr>
          <a:xfrm>
            <a:off x="0" y="1810138"/>
            <a:ext cx="3107094" cy="369332"/>
          </a:xfrm>
          <a:prstGeom prst="rect">
            <a:avLst/>
          </a:prstGeom>
          <a:noFill/>
        </p:spPr>
        <p:txBody>
          <a:bodyPr wrap="square" rtlCol="0">
            <a:spAutoFit/>
          </a:bodyPr>
          <a:lstStyle/>
          <a:p>
            <a:pPr marL="285750" indent="-285750">
              <a:buFont typeface="Arial" panose="020B0604020202020204" pitchFamily="34" charset="0"/>
              <a:buChar char="•"/>
            </a:pPr>
            <a:r>
              <a:rPr lang="en-US"/>
              <a:t>Fit with 1000 days</a:t>
            </a:r>
          </a:p>
        </p:txBody>
      </p:sp>
    </p:spTree>
    <p:extLst>
      <p:ext uri="{BB962C8B-B14F-4D97-AF65-F5344CB8AC3E}">
        <p14:creationId xmlns:p14="http://schemas.microsoft.com/office/powerpoint/2010/main" val="7035496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03F740B-A2B7-8D8F-D75D-4946EF9738A7}"/>
              </a:ext>
            </a:extLst>
          </p:cNvPr>
          <p:cNvSpPr txBox="1"/>
          <p:nvPr/>
        </p:nvSpPr>
        <p:spPr>
          <a:xfrm>
            <a:off x="6499763" y="3429000"/>
            <a:ext cx="5416934" cy="2308324"/>
          </a:xfrm>
          <a:prstGeom prst="rect">
            <a:avLst/>
          </a:prstGeom>
          <a:noFill/>
        </p:spPr>
        <p:txBody>
          <a:bodyPr wrap="square" rtlCol="0">
            <a:spAutoFit/>
          </a:bodyPr>
          <a:lstStyle/>
          <a:p>
            <a:pPr marL="342900" indent="-342900">
              <a:buAutoNum type="arabicParenR"/>
            </a:pPr>
            <a:r>
              <a:rPr lang="en-US" dirty="0"/>
              <a:t>Piecewise</a:t>
            </a:r>
          </a:p>
          <a:p>
            <a:pPr marL="800100" lvl="1" indent="-342900">
              <a:buAutoNum type="arabicParenR"/>
            </a:pPr>
            <a:r>
              <a:rPr lang="en-US" dirty="0"/>
              <a:t>\kappa -2</a:t>
            </a:r>
          </a:p>
          <a:p>
            <a:pPr marL="800100" lvl="1" indent="-342900">
              <a:buAutoNum type="arabicParenR"/>
            </a:pPr>
            <a:r>
              <a:rPr lang="en-US" dirty="0"/>
              <a:t>\beta -3</a:t>
            </a:r>
          </a:p>
          <a:p>
            <a:pPr marL="800100" lvl="1" indent="-342900">
              <a:buAutoNum type="arabicParenR"/>
            </a:pPr>
            <a:r>
              <a:rPr lang="en-US" dirty="0"/>
              <a:t>\mu – 3</a:t>
            </a:r>
          </a:p>
          <a:p>
            <a:pPr marL="800100" lvl="1" indent="-342900">
              <a:buAutoNum type="arabicParenR"/>
            </a:pPr>
            <a:r>
              <a:rPr lang="en-US" dirty="0"/>
              <a:t>t1 of beta 1 is same as t1 of mu1</a:t>
            </a:r>
          </a:p>
          <a:p>
            <a:pPr marL="1257300" lvl="2" indent="-342900">
              <a:buAutoNum type="arabicParenR"/>
            </a:pPr>
            <a:r>
              <a:rPr lang="en-US" dirty="0"/>
              <a:t>Lower limits of t-s to new variants</a:t>
            </a:r>
          </a:p>
          <a:p>
            <a:pPr marL="800100" lvl="1" indent="-342900">
              <a:buAutoNum type="arabicParenR"/>
            </a:pPr>
            <a:r>
              <a:rPr lang="en-US" dirty="0"/>
              <a:t>Try different objective functions including max and weighted and pareto etc.</a:t>
            </a:r>
          </a:p>
        </p:txBody>
      </p:sp>
      <p:pic>
        <p:nvPicPr>
          <p:cNvPr id="3" name="Picture 2">
            <a:extLst>
              <a:ext uri="{FF2B5EF4-FFF2-40B4-BE49-F238E27FC236}">
                <a16:creationId xmlns:a16="http://schemas.microsoft.com/office/drawing/2014/main" id="{06F2D960-637D-4CF6-2836-24BE00110F84}"/>
              </a:ext>
            </a:extLst>
          </p:cNvPr>
          <p:cNvPicPr>
            <a:picLocks noChangeAspect="1"/>
          </p:cNvPicPr>
          <p:nvPr/>
        </p:nvPicPr>
        <p:blipFill>
          <a:blip r:embed="rId2"/>
          <a:stretch>
            <a:fillRect/>
          </a:stretch>
        </p:blipFill>
        <p:spPr>
          <a:xfrm>
            <a:off x="153239" y="0"/>
            <a:ext cx="7461596" cy="4152418"/>
          </a:xfrm>
          <a:prstGeom prst="rect">
            <a:avLst/>
          </a:prstGeom>
        </p:spPr>
      </p:pic>
    </p:spTree>
    <p:extLst>
      <p:ext uri="{BB962C8B-B14F-4D97-AF65-F5344CB8AC3E}">
        <p14:creationId xmlns:p14="http://schemas.microsoft.com/office/powerpoint/2010/main" val="170662702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97F0B72-39B0-45F2-057E-0163C5F52D58}"/>
              </a:ext>
            </a:extLst>
          </p:cNvPr>
          <p:cNvPicPr>
            <a:picLocks noChangeAspect="1"/>
          </p:cNvPicPr>
          <p:nvPr/>
        </p:nvPicPr>
        <p:blipFill>
          <a:blip r:embed="rId2">
            <a:extLst>
              <a:ext uri="{28A0092B-C50C-407E-A947-70E740481C1C}">
                <a14:useLocalDpi xmlns:a14="http://schemas.microsoft.com/office/drawing/2010/main" val="0"/>
              </a:ext>
            </a:extLst>
          </a:blip>
          <a:srcRect l="7715" r="7715"/>
          <a:stretch/>
        </p:blipFill>
        <p:spPr>
          <a:xfrm>
            <a:off x="353962" y="489975"/>
            <a:ext cx="11166268" cy="6368025"/>
          </a:xfrm>
          <a:prstGeom prst="rect">
            <a:avLst/>
          </a:prstGeom>
        </p:spPr>
      </p:pic>
      <p:sp>
        <p:nvSpPr>
          <p:cNvPr id="2" name="TextBox 1">
            <a:extLst>
              <a:ext uri="{FF2B5EF4-FFF2-40B4-BE49-F238E27FC236}">
                <a16:creationId xmlns:a16="http://schemas.microsoft.com/office/drawing/2014/main" id="{9CB8EFAD-9EDD-AF0D-7F8D-03901D2171E2}"/>
              </a:ext>
            </a:extLst>
          </p:cNvPr>
          <p:cNvSpPr txBox="1"/>
          <p:nvPr/>
        </p:nvSpPr>
        <p:spPr>
          <a:xfrm flipH="1">
            <a:off x="4585333" y="190500"/>
            <a:ext cx="3021331" cy="369332"/>
          </a:xfrm>
          <a:prstGeom prst="rect">
            <a:avLst/>
          </a:prstGeom>
          <a:noFill/>
        </p:spPr>
        <p:txBody>
          <a:bodyPr wrap="square" rtlCol="0">
            <a:spAutoFit/>
          </a:bodyPr>
          <a:lstStyle/>
          <a:p>
            <a:pPr algn="ctr"/>
            <a:r>
              <a:rPr lang="en-US"/>
              <a:t>Multiple Fit</a:t>
            </a:r>
          </a:p>
        </p:txBody>
      </p:sp>
    </p:spTree>
    <p:extLst>
      <p:ext uri="{BB962C8B-B14F-4D97-AF65-F5344CB8AC3E}">
        <p14:creationId xmlns:p14="http://schemas.microsoft.com/office/powerpoint/2010/main" val="397656831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97F0B72-39B0-45F2-057E-0163C5F52D58}"/>
              </a:ext>
            </a:extLst>
          </p:cNvPr>
          <p:cNvPicPr>
            <a:picLocks noChangeAspect="1"/>
          </p:cNvPicPr>
          <p:nvPr/>
        </p:nvPicPr>
        <p:blipFill rotWithShape="1">
          <a:blip r:embed="rId2">
            <a:extLst>
              <a:ext uri="{28A0092B-C50C-407E-A947-70E740481C1C}">
                <a14:useLocalDpi xmlns:a14="http://schemas.microsoft.com/office/drawing/2010/main" val="0"/>
              </a:ext>
            </a:extLst>
          </a:blip>
          <a:srcRect l="10835" r="8117" b="6166"/>
          <a:stretch/>
        </p:blipFill>
        <p:spPr>
          <a:xfrm>
            <a:off x="353962" y="489975"/>
            <a:ext cx="11166268" cy="6368025"/>
          </a:xfrm>
          <a:prstGeom prst="rect">
            <a:avLst/>
          </a:prstGeom>
        </p:spPr>
      </p:pic>
      <p:sp>
        <p:nvSpPr>
          <p:cNvPr id="2" name="TextBox 1">
            <a:extLst>
              <a:ext uri="{FF2B5EF4-FFF2-40B4-BE49-F238E27FC236}">
                <a16:creationId xmlns:a16="http://schemas.microsoft.com/office/drawing/2014/main" id="{9CB8EFAD-9EDD-AF0D-7F8D-03901D2171E2}"/>
              </a:ext>
            </a:extLst>
          </p:cNvPr>
          <p:cNvSpPr txBox="1"/>
          <p:nvPr/>
        </p:nvSpPr>
        <p:spPr>
          <a:xfrm flipH="1">
            <a:off x="4585333" y="190500"/>
            <a:ext cx="3021331" cy="369332"/>
          </a:xfrm>
          <a:prstGeom prst="rect">
            <a:avLst/>
          </a:prstGeom>
          <a:noFill/>
        </p:spPr>
        <p:txBody>
          <a:bodyPr wrap="square" rtlCol="0">
            <a:spAutoFit/>
          </a:bodyPr>
          <a:lstStyle/>
          <a:p>
            <a:pPr algn="ctr"/>
            <a:r>
              <a:rPr lang="en-US"/>
              <a:t>Infectious Fit</a:t>
            </a:r>
          </a:p>
        </p:txBody>
      </p:sp>
    </p:spTree>
    <p:extLst>
      <p:ext uri="{BB962C8B-B14F-4D97-AF65-F5344CB8AC3E}">
        <p14:creationId xmlns:p14="http://schemas.microsoft.com/office/powerpoint/2010/main" val="28534938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10;&#10;Description automatically generated">
            <a:extLst>
              <a:ext uri="{FF2B5EF4-FFF2-40B4-BE49-F238E27FC236}">
                <a16:creationId xmlns:a16="http://schemas.microsoft.com/office/drawing/2014/main" id="{4114B241-B1A1-FEEC-09AC-B1B63D880508}"/>
              </a:ext>
            </a:extLst>
          </p:cNvPr>
          <p:cNvPicPr>
            <a:picLocks noChangeAspect="1"/>
          </p:cNvPicPr>
          <p:nvPr/>
        </p:nvPicPr>
        <p:blipFill rotWithShape="1">
          <a:blip r:embed="rId3">
            <a:extLst>
              <a:ext uri="{28A0092B-C50C-407E-A947-70E740481C1C}">
                <a14:useLocalDpi xmlns:a14="http://schemas.microsoft.com/office/drawing/2010/main" val="0"/>
              </a:ext>
            </a:extLst>
          </a:blip>
          <a:srcRect t="18351"/>
          <a:stretch/>
        </p:blipFill>
        <p:spPr>
          <a:xfrm>
            <a:off x="88490" y="521108"/>
            <a:ext cx="12192000" cy="5599471"/>
          </a:xfrm>
          <a:prstGeom prst="rect">
            <a:avLst/>
          </a:prstGeom>
        </p:spPr>
      </p:pic>
    </p:spTree>
    <p:extLst>
      <p:ext uri="{BB962C8B-B14F-4D97-AF65-F5344CB8AC3E}">
        <p14:creationId xmlns:p14="http://schemas.microsoft.com/office/powerpoint/2010/main" val="38088997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9CDF4C36-AFE2-E036-A036-48DB97018FD1}"/>
                  </a:ext>
                </a:extLst>
              </p:cNvPr>
              <p:cNvSpPr txBox="1"/>
              <p:nvPr/>
            </p:nvSpPr>
            <p:spPr>
              <a:xfrm>
                <a:off x="185467" y="556405"/>
                <a:ext cx="10242739" cy="6365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𝑂</m:t>
                      </m:r>
                      <m:r>
                        <a:rPr lang="en-US" sz="1400" b="0" i="1" smtClean="0">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𝑤</m:t>
                          </m:r>
                        </m:e>
                        <m:sub>
                          <m:r>
                            <a:rPr lang="en-US" sz="1400" b="0" i="1" smtClean="0">
                              <a:latin typeface="Cambria Math" panose="02040503050406030204" pitchFamily="18" charset="0"/>
                            </a:rPr>
                            <m:t>𝐷</m:t>
                          </m:r>
                        </m:sub>
                      </m:sSub>
                      <m:rad>
                        <m:radPr>
                          <m:degHide m:val="on"/>
                          <m:ctrlPr>
                            <a:rPr lang="en-US" sz="1400" i="1">
                              <a:latin typeface="Cambria Math" panose="02040503050406030204" pitchFamily="18" charset="0"/>
                            </a:rPr>
                          </m:ctrlPr>
                        </m:radPr>
                        <m:deg/>
                        <m:e>
                          <m:nary>
                            <m:naryPr>
                              <m:chr m:val="∑"/>
                              <m:supHide m:val="on"/>
                              <m:ctrlPr>
                                <a:rPr lang="en-US" sz="1400" i="1">
                                  <a:latin typeface="Cambria Math" panose="02040503050406030204" pitchFamily="18" charset="0"/>
                                </a:rPr>
                              </m:ctrlPr>
                            </m:naryPr>
                            <m:sub>
                              <m:r>
                                <a:rPr lang="en-US" sz="1400" i="1">
                                  <a:latin typeface="Cambria Math" panose="02040503050406030204" pitchFamily="18" charset="0"/>
                                </a:rPr>
                                <m:t>𝑡</m:t>
                              </m:r>
                            </m:sub>
                            <m:sup/>
                            <m:e>
                              <m:sSup>
                                <m:sSupPr>
                                  <m:ctrlPr>
                                    <a:rPr lang="en-US" sz="1400" i="1">
                                      <a:latin typeface="Cambria Math" panose="02040503050406030204" pitchFamily="18" charset="0"/>
                                    </a:rPr>
                                  </m:ctrlPr>
                                </m:sSupPr>
                                <m:e>
                                  <m:d>
                                    <m:dPr>
                                      <m:ctrlPr>
                                        <a:rPr lang="en-US" sz="1400" i="1">
                                          <a:latin typeface="Cambria Math" panose="02040503050406030204" pitchFamily="18" charset="0"/>
                                        </a:rPr>
                                      </m:ctrlPr>
                                    </m:dPr>
                                    <m:e>
                                      <m:acc>
                                        <m:accPr>
                                          <m:chr m:val="̂"/>
                                          <m:ctrlPr>
                                            <a:rPr lang="en-US" sz="1400" i="1">
                                              <a:latin typeface="Cambria Math" panose="02040503050406030204" pitchFamily="18" charset="0"/>
                                            </a:rPr>
                                          </m:ctrlPr>
                                        </m:accPr>
                                        <m:e>
                                          <m:r>
                                            <a:rPr lang="en-US" sz="1400" b="0" i="1" smtClean="0">
                                              <a:latin typeface="Cambria Math" panose="02040503050406030204" pitchFamily="18" charset="0"/>
                                            </a:rPr>
                                            <m:t>𝐷</m:t>
                                          </m:r>
                                          <m:d>
                                            <m:dPr>
                                              <m:ctrlPr>
                                                <a:rPr lang="en-US" sz="1400" i="1">
                                                  <a:latin typeface="Cambria Math" panose="02040503050406030204" pitchFamily="18" charset="0"/>
                                                </a:rPr>
                                              </m:ctrlPr>
                                            </m:dPr>
                                            <m:e>
                                              <m:r>
                                                <a:rPr lang="en-US" sz="1400" i="1">
                                                  <a:latin typeface="Cambria Math" panose="02040503050406030204" pitchFamily="18" charset="0"/>
                                                </a:rPr>
                                                <m:t>𝑡</m:t>
                                              </m:r>
                                            </m:e>
                                          </m:d>
                                        </m:e>
                                      </m:acc>
                                      <m:r>
                                        <a:rPr lang="en-US" sz="1400" i="1">
                                          <a:latin typeface="Cambria Math" panose="02040503050406030204" pitchFamily="18" charset="0"/>
                                        </a:rPr>
                                        <m:t>−</m:t>
                                      </m:r>
                                      <m:r>
                                        <a:rPr lang="en-US" sz="1400" b="0" i="1" smtClean="0">
                                          <a:latin typeface="Cambria Math" panose="02040503050406030204" pitchFamily="18" charset="0"/>
                                        </a:rPr>
                                        <m:t>𝐷</m:t>
                                      </m:r>
                                      <m:d>
                                        <m:dPr>
                                          <m:ctrlPr>
                                            <a:rPr lang="en-US" sz="1400" i="1">
                                              <a:latin typeface="Cambria Math" panose="02040503050406030204" pitchFamily="18" charset="0"/>
                                            </a:rPr>
                                          </m:ctrlPr>
                                        </m:dPr>
                                        <m:e>
                                          <m:r>
                                            <a:rPr lang="en-US" sz="1400" i="1">
                                              <a:latin typeface="Cambria Math" panose="02040503050406030204" pitchFamily="18" charset="0"/>
                                            </a:rPr>
                                            <m:t>𝑡</m:t>
                                          </m:r>
                                        </m:e>
                                      </m:d>
                                    </m:e>
                                  </m:d>
                                </m:e>
                                <m:sup>
                                  <m:r>
                                    <a:rPr lang="en-US" sz="1400" i="1">
                                      <a:latin typeface="Cambria Math" panose="02040503050406030204" pitchFamily="18" charset="0"/>
                                    </a:rPr>
                                    <m:t>2</m:t>
                                  </m:r>
                                </m:sup>
                              </m:sSup>
                            </m:e>
                          </m:nary>
                        </m:e>
                      </m:rad>
                      <m:r>
                        <a:rPr lang="en-US" sz="1400" b="0" i="1" smtClean="0">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𝑤</m:t>
                          </m:r>
                        </m:e>
                        <m:sub>
                          <m:r>
                            <a:rPr lang="en-US" sz="1400" b="0" i="1" smtClean="0">
                              <a:latin typeface="Cambria Math" panose="02040503050406030204" pitchFamily="18" charset="0"/>
                            </a:rPr>
                            <m:t>𝐼</m:t>
                          </m:r>
                        </m:sub>
                      </m:sSub>
                      <m:rad>
                        <m:radPr>
                          <m:degHide m:val="on"/>
                          <m:ctrlPr>
                            <a:rPr lang="en-US" sz="1400" i="1">
                              <a:latin typeface="Cambria Math" panose="02040503050406030204" pitchFamily="18" charset="0"/>
                            </a:rPr>
                          </m:ctrlPr>
                        </m:radPr>
                        <m:deg/>
                        <m:e>
                          <m:nary>
                            <m:naryPr>
                              <m:chr m:val="∑"/>
                              <m:supHide m:val="on"/>
                              <m:ctrlPr>
                                <a:rPr lang="en-US" sz="1400" i="1">
                                  <a:latin typeface="Cambria Math" panose="02040503050406030204" pitchFamily="18" charset="0"/>
                                </a:rPr>
                              </m:ctrlPr>
                            </m:naryPr>
                            <m:sub>
                              <m:r>
                                <a:rPr lang="en-US" sz="1400" i="1">
                                  <a:latin typeface="Cambria Math" panose="02040503050406030204" pitchFamily="18" charset="0"/>
                                </a:rPr>
                                <m:t>𝑡</m:t>
                              </m:r>
                            </m:sub>
                            <m:sup/>
                            <m:e>
                              <m:sSup>
                                <m:sSupPr>
                                  <m:ctrlPr>
                                    <a:rPr lang="en-US" sz="1400" i="1">
                                      <a:latin typeface="Cambria Math" panose="02040503050406030204" pitchFamily="18" charset="0"/>
                                    </a:rPr>
                                  </m:ctrlPr>
                                </m:sSupPr>
                                <m:e>
                                  <m:d>
                                    <m:dPr>
                                      <m:ctrlPr>
                                        <a:rPr lang="en-US" sz="1400" i="1">
                                          <a:latin typeface="Cambria Math" panose="02040503050406030204" pitchFamily="18" charset="0"/>
                                        </a:rPr>
                                      </m:ctrlPr>
                                    </m:dPr>
                                    <m:e>
                                      <m:acc>
                                        <m:accPr>
                                          <m:chr m:val="̂"/>
                                          <m:ctrlPr>
                                            <a:rPr lang="en-US" sz="1400" i="1">
                                              <a:latin typeface="Cambria Math" panose="02040503050406030204" pitchFamily="18" charset="0"/>
                                            </a:rPr>
                                          </m:ctrlPr>
                                        </m:accPr>
                                        <m:e>
                                          <m:r>
                                            <a:rPr lang="en-US" sz="1400" b="0" i="1" smtClean="0">
                                              <a:latin typeface="Cambria Math" panose="02040503050406030204" pitchFamily="18" charset="0"/>
                                            </a:rPr>
                                            <m:t>𝐼</m:t>
                                          </m:r>
                                          <m:d>
                                            <m:dPr>
                                              <m:ctrlPr>
                                                <a:rPr lang="en-US" sz="1400" i="1">
                                                  <a:latin typeface="Cambria Math" panose="02040503050406030204" pitchFamily="18" charset="0"/>
                                                </a:rPr>
                                              </m:ctrlPr>
                                            </m:dPr>
                                            <m:e>
                                              <m:r>
                                                <a:rPr lang="en-US" sz="1400" i="1">
                                                  <a:latin typeface="Cambria Math" panose="02040503050406030204" pitchFamily="18" charset="0"/>
                                                </a:rPr>
                                                <m:t>𝑡</m:t>
                                              </m:r>
                                            </m:e>
                                          </m:d>
                                        </m:e>
                                      </m:acc>
                                      <m:r>
                                        <a:rPr lang="en-US" sz="1400" i="1">
                                          <a:latin typeface="Cambria Math" panose="02040503050406030204" pitchFamily="18" charset="0"/>
                                        </a:rPr>
                                        <m:t>−</m:t>
                                      </m:r>
                                      <m:r>
                                        <a:rPr lang="en-US" sz="1400" b="0" i="1" smtClean="0">
                                          <a:latin typeface="Cambria Math" panose="02040503050406030204" pitchFamily="18" charset="0"/>
                                        </a:rPr>
                                        <m:t>𝐼</m:t>
                                      </m:r>
                                      <m:d>
                                        <m:dPr>
                                          <m:ctrlPr>
                                            <a:rPr lang="en-US" sz="1400" i="1">
                                              <a:latin typeface="Cambria Math" panose="02040503050406030204" pitchFamily="18" charset="0"/>
                                            </a:rPr>
                                          </m:ctrlPr>
                                        </m:dPr>
                                        <m:e>
                                          <m:r>
                                            <a:rPr lang="en-US" sz="1400" i="1">
                                              <a:latin typeface="Cambria Math" panose="02040503050406030204" pitchFamily="18" charset="0"/>
                                            </a:rPr>
                                            <m:t>𝑡</m:t>
                                          </m:r>
                                        </m:e>
                                      </m:d>
                                    </m:e>
                                  </m:d>
                                </m:e>
                                <m:sup>
                                  <m:r>
                                    <a:rPr lang="en-US" sz="1400" i="1">
                                      <a:latin typeface="Cambria Math" panose="02040503050406030204" pitchFamily="18" charset="0"/>
                                    </a:rPr>
                                    <m:t>2</m:t>
                                  </m:r>
                                </m:sup>
                              </m:sSup>
                            </m:e>
                          </m:nary>
                        </m:e>
                      </m:rad>
                      <m:sSub>
                        <m:sSubPr>
                          <m:ctrlPr>
                            <a:rPr lang="en-US" sz="1400" i="1">
                              <a:latin typeface="Cambria Math" panose="02040503050406030204" pitchFamily="18" charset="0"/>
                            </a:rPr>
                          </m:ctrlPr>
                        </m:sSubPr>
                        <m:e>
                          <m:r>
                            <a:rPr lang="en-US" sz="1400" b="0" i="1" smtClean="0">
                              <a:latin typeface="Cambria Math" panose="02040503050406030204" pitchFamily="18" charset="0"/>
                            </a:rPr>
                            <m:t>+ </m:t>
                          </m:r>
                          <m:r>
                            <a:rPr lang="en-US" sz="1400" i="1">
                              <a:latin typeface="Cambria Math" panose="02040503050406030204" pitchFamily="18" charset="0"/>
                            </a:rPr>
                            <m:t>𝑤</m:t>
                          </m:r>
                        </m:e>
                        <m:sub>
                          <m:r>
                            <a:rPr lang="en-US" sz="1400" b="0" i="1" smtClean="0">
                              <a:latin typeface="Cambria Math" panose="02040503050406030204" pitchFamily="18" charset="0"/>
                            </a:rPr>
                            <m:t>𝑈</m:t>
                          </m:r>
                        </m:sub>
                      </m:sSub>
                      <m:rad>
                        <m:radPr>
                          <m:degHide m:val="on"/>
                          <m:ctrlPr>
                            <a:rPr lang="en-US" sz="1400" i="1">
                              <a:latin typeface="Cambria Math" panose="02040503050406030204" pitchFamily="18" charset="0"/>
                            </a:rPr>
                          </m:ctrlPr>
                        </m:radPr>
                        <m:deg/>
                        <m:e>
                          <m:nary>
                            <m:naryPr>
                              <m:chr m:val="∑"/>
                              <m:supHide m:val="on"/>
                              <m:ctrlPr>
                                <a:rPr lang="en-US" sz="1400" i="1">
                                  <a:latin typeface="Cambria Math" panose="02040503050406030204" pitchFamily="18" charset="0"/>
                                </a:rPr>
                              </m:ctrlPr>
                            </m:naryPr>
                            <m:sub>
                              <m:r>
                                <a:rPr lang="en-US" sz="1400" i="1">
                                  <a:latin typeface="Cambria Math" panose="02040503050406030204" pitchFamily="18" charset="0"/>
                                </a:rPr>
                                <m:t>𝑡</m:t>
                              </m:r>
                            </m:sub>
                            <m:sup/>
                            <m:e>
                              <m:sSup>
                                <m:sSupPr>
                                  <m:ctrlPr>
                                    <a:rPr lang="en-US" sz="1400" i="1">
                                      <a:latin typeface="Cambria Math" panose="02040503050406030204" pitchFamily="18" charset="0"/>
                                    </a:rPr>
                                  </m:ctrlPr>
                                </m:sSupPr>
                                <m:e>
                                  <m:d>
                                    <m:dPr>
                                      <m:ctrlPr>
                                        <a:rPr lang="en-US" sz="1400" i="1">
                                          <a:latin typeface="Cambria Math" panose="02040503050406030204" pitchFamily="18" charset="0"/>
                                        </a:rPr>
                                      </m:ctrlPr>
                                    </m:dPr>
                                    <m:e>
                                      <m:acc>
                                        <m:accPr>
                                          <m:chr m:val="̂"/>
                                          <m:ctrlPr>
                                            <a:rPr lang="en-US" sz="1400" i="1">
                                              <a:latin typeface="Cambria Math" panose="02040503050406030204" pitchFamily="18" charset="0"/>
                                            </a:rPr>
                                          </m:ctrlPr>
                                        </m:accPr>
                                        <m:e>
                                          <m:r>
                                            <a:rPr lang="en-US" sz="1400" b="0" i="1" smtClean="0">
                                              <a:latin typeface="Cambria Math" panose="02040503050406030204" pitchFamily="18" charset="0"/>
                                            </a:rPr>
                                            <m:t>𝑉</m:t>
                                          </m:r>
                                          <m:d>
                                            <m:dPr>
                                              <m:ctrlPr>
                                                <a:rPr lang="en-US" sz="1400" i="1">
                                                  <a:latin typeface="Cambria Math" panose="02040503050406030204" pitchFamily="18" charset="0"/>
                                                </a:rPr>
                                              </m:ctrlPr>
                                            </m:dPr>
                                            <m:e>
                                              <m:r>
                                                <a:rPr lang="en-US" sz="1400" i="1">
                                                  <a:latin typeface="Cambria Math" panose="02040503050406030204" pitchFamily="18" charset="0"/>
                                                </a:rPr>
                                                <m:t>𝑡</m:t>
                                              </m:r>
                                            </m:e>
                                          </m:d>
                                        </m:e>
                                      </m:acc>
                                      <m:r>
                                        <a:rPr lang="en-US" sz="1400" i="1">
                                          <a:latin typeface="Cambria Math" panose="02040503050406030204" pitchFamily="18" charset="0"/>
                                        </a:rPr>
                                        <m:t>−</m:t>
                                      </m:r>
                                      <m:r>
                                        <a:rPr lang="en-US" sz="1400" b="0" i="1" smtClean="0">
                                          <a:latin typeface="Cambria Math" panose="02040503050406030204" pitchFamily="18" charset="0"/>
                                        </a:rPr>
                                        <m:t>𝑉</m:t>
                                      </m:r>
                                      <m:r>
                                        <a:rPr lang="en-US" sz="1400" b="0" i="1" smtClean="0">
                                          <a:latin typeface="Cambria Math" panose="02040503050406030204" pitchFamily="18" charset="0"/>
                                        </a:rPr>
                                        <m:t>(</m:t>
                                      </m:r>
                                      <m:r>
                                        <a:rPr lang="en-US" sz="1400" b="0" i="1" smtClean="0">
                                          <a:latin typeface="Cambria Math" panose="02040503050406030204" pitchFamily="18" charset="0"/>
                                        </a:rPr>
                                        <m:t>𝑡</m:t>
                                      </m:r>
                                      <m:r>
                                        <a:rPr lang="en-US" sz="1400" b="0" i="1" smtClean="0">
                                          <a:latin typeface="Cambria Math" panose="02040503050406030204" pitchFamily="18" charset="0"/>
                                        </a:rPr>
                                        <m:t>)</m:t>
                                      </m:r>
                                    </m:e>
                                  </m:d>
                                </m:e>
                                <m:sup>
                                  <m:r>
                                    <a:rPr lang="en-US" sz="1400" i="1">
                                      <a:latin typeface="Cambria Math" panose="02040503050406030204" pitchFamily="18" charset="0"/>
                                    </a:rPr>
                                    <m:t>2</m:t>
                                  </m:r>
                                </m:sup>
                              </m:sSup>
                            </m:e>
                          </m:nary>
                        </m:e>
                      </m:rad>
                      <m:sSub>
                        <m:sSubPr>
                          <m:ctrlPr>
                            <a:rPr lang="en-US" sz="1400" i="1">
                              <a:latin typeface="Cambria Math" panose="02040503050406030204" pitchFamily="18" charset="0"/>
                            </a:rPr>
                          </m:ctrlPr>
                        </m:sSubPr>
                        <m:e>
                          <m:r>
                            <a:rPr lang="en-US" sz="1400" i="1">
                              <a:latin typeface="Cambria Math" panose="02040503050406030204" pitchFamily="18" charset="0"/>
                            </a:rPr>
                            <m:t>+ </m:t>
                          </m:r>
                          <m:r>
                            <a:rPr lang="en-US" sz="1400" i="1">
                              <a:latin typeface="Cambria Math" panose="02040503050406030204" pitchFamily="18" charset="0"/>
                            </a:rPr>
                            <m:t>𝑤</m:t>
                          </m:r>
                        </m:e>
                        <m:sub>
                          <m:r>
                            <a:rPr lang="en-US" sz="1400" b="0" i="1" smtClean="0">
                              <a:latin typeface="Cambria Math" panose="02040503050406030204" pitchFamily="18" charset="0"/>
                            </a:rPr>
                            <m:t>𝐻</m:t>
                          </m:r>
                        </m:sub>
                      </m:sSub>
                      <m:rad>
                        <m:radPr>
                          <m:degHide m:val="on"/>
                          <m:ctrlPr>
                            <a:rPr lang="en-US" sz="1400" i="1">
                              <a:latin typeface="Cambria Math" panose="02040503050406030204" pitchFamily="18" charset="0"/>
                            </a:rPr>
                          </m:ctrlPr>
                        </m:radPr>
                        <m:deg/>
                        <m:e>
                          <m:nary>
                            <m:naryPr>
                              <m:chr m:val="∑"/>
                              <m:supHide m:val="on"/>
                              <m:ctrlPr>
                                <a:rPr lang="en-US" sz="1400" i="1">
                                  <a:latin typeface="Cambria Math" panose="02040503050406030204" pitchFamily="18" charset="0"/>
                                </a:rPr>
                              </m:ctrlPr>
                            </m:naryPr>
                            <m:sub>
                              <m:r>
                                <a:rPr lang="en-US" sz="1400" i="1">
                                  <a:latin typeface="Cambria Math" panose="02040503050406030204" pitchFamily="18" charset="0"/>
                                </a:rPr>
                                <m:t>𝑡</m:t>
                              </m:r>
                            </m:sub>
                            <m:sup/>
                            <m:e>
                              <m:sSup>
                                <m:sSupPr>
                                  <m:ctrlPr>
                                    <a:rPr lang="en-US" sz="1400" i="1">
                                      <a:latin typeface="Cambria Math" panose="02040503050406030204" pitchFamily="18" charset="0"/>
                                    </a:rPr>
                                  </m:ctrlPr>
                                </m:sSupPr>
                                <m:e>
                                  <m:d>
                                    <m:dPr>
                                      <m:ctrlPr>
                                        <a:rPr lang="en-US" sz="1400" i="1">
                                          <a:latin typeface="Cambria Math" panose="02040503050406030204" pitchFamily="18" charset="0"/>
                                        </a:rPr>
                                      </m:ctrlPr>
                                    </m:dPr>
                                    <m:e>
                                      <m:acc>
                                        <m:accPr>
                                          <m:chr m:val="̂"/>
                                          <m:ctrlPr>
                                            <a:rPr lang="en-US" sz="1400" i="1">
                                              <a:latin typeface="Cambria Math" panose="02040503050406030204" pitchFamily="18" charset="0"/>
                                            </a:rPr>
                                          </m:ctrlPr>
                                        </m:accPr>
                                        <m:e>
                                          <m:r>
                                            <a:rPr lang="en-US" sz="1400" b="0" i="1" smtClean="0">
                                              <a:latin typeface="Cambria Math" panose="02040503050406030204" pitchFamily="18" charset="0"/>
                                            </a:rPr>
                                            <m:t>𝐻</m:t>
                                          </m:r>
                                          <m:d>
                                            <m:dPr>
                                              <m:ctrlPr>
                                                <a:rPr lang="en-US" sz="1400" i="1">
                                                  <a:latin typeface="Cambria Math" panose="02040503050406030204" pitchFamily="18" charset="0"/>
                                                </a:rPr>
                                              </m:ctrlPr>
                                            </m:dPr>
                                            <m:e>
                                              <m:r>
                                                <a:rPr lang="en-US" sz="1400" i="1">
                                                  <a:latin typeface="Cambria Math" panose="02040503050406030204" pitchFamily="18" charset="0"/>
                                                </a:rPr>
                                                <m:t>𝑡</m:t>
                                              </m:r>
                                            </m:e>
                                          </m:d>
                                        </m:e>
                                      </m:acc>
                                      <m:r>
                                        <a:rPr lang="en-US" sz="1400" i="1">
                                          <a:latin typeface="Cambria Math" panose="02040503050406030204" pitchFamily="18" charset="0"/>
                                        </a:rPr>
                                        <m:t>−</m:t>
                                      </m:r>
                                      <m:r>
                                        <a:rPr lang="en-US" sz="1400" b="0" i="1" smtClean="0">
                                          <a:latin typeface="Cambria Math" panose="02040503050406030204" pitchFamily="18" charset="0"/>
                                        </a:rPr>
                                        <m:t>𝐻</m:t>
                                      </m:r>
                                      <m:d>
                                        <m:dPr>
                                          <m:ctrlPr>
                                            <a:rPr lang="en-US" sz="1400" i="1">
                                              <a:latin typeface="Cambria Math" panose="02040503050406030204" pitchFamily="18" charset="0"/>
                                            </a:rPr>
                                          </m:ctrlPr>
                                        </m:dPr>
                                        <m:e>
                                          <m:r>
                                            <a:rPr lang="en-US" sz="1400" i="1">
                                              <a:latin typeface="Cambria Math" panose="02040503050406030204" pitchFamily="18" charset="0"/>
                                            </a:rPr>
                                            <m:t>𝑡</m:t>
                                          </m:r>
                                        </m:e>
                                      </m:d>
                                    </m:e>
                                  </m:d>
                                </m:e>
                                <m:sup>
                                  <m:r>
                                    <a:rPr lang="en-US" sz="1400" i="1">
                                      <a:latin typeface="Cambria Math" panose="02040503050406030204" pitchFamily="18" charset="0"/>
                                    </a:rPr>
                                    <m:t>2</m:t>
                                  </m:r>
                                </m:sup>
                              </m:sSup>
                            </m:e>
                          </m:nary>
                        </m:e>
                      </m:rad>
                      <m:sSub>
                        <m:sSubPr>
                          <m:ctrlPr>
                            <a:rPr lang="en-US" sz="1400" i="1">
                              <a:latin typeface="Cambria Math" panose="02040503050406030204" pitchFamily="18" charset="0"/>
                            </a:rPr>
                          </m:ctrlPr>
                        </m:sSubPr>
                        <m:e>
                          <m:r>
                            <a:rPr lang="en-US" sz="1400" i="1">
                              <a:latin typeface="Cambria Math" panose="02040503050406030204" pitchFamily="18" charset="0"/>
                            </a:rPr>
                            <m:t>+ </m:t>
                          </m:r>
                          <m:r>
                            <a:rPr lang="en-US" sz="1400" i="1">
                              <a:latin typeface="Cambria Math" panose="02040503050406030204" pitchFamily="18" charset="0"/>
                            </a:rPr>
                            <m:t>𝑤</m:t>
                          </m:r>
                        </m:e>
                        <m:sub>
                          <m:r>
                            <a:rPr lang="en-US" sz="1400" b="0" i="1" smtClean="0">
                              <a:latin typeface="Cambria Math" panose="02040503050406030204" pitchFamily="18" charset="0"/>
                            </a:rPr>
                            <m:t>𝑀</m:t>
                          </m:r>
                        </m:sub>
                      </m:sSub>
                      <m:rad>
                        <m:radPr>
                          <m:degHide m:val="on"/>
                          <m:ctrlPr>
                            <a:rPr lang="en-US" sz="1400" i="1">
                              <a:latin typeface="Cambria Math" panose="02040503050406030204" pitchFamily="18" charset="0"/>
                            </a:rPr>
                          </m:ctrlPr>
                        </m:radPr>
                        <m:deg/>
                        <m:e>
                          <m:nary>
                            <m:naryPr>
                              <m:chr m:val="∑"/>
                              <m:supHide m:val="on"/>
                              <m:ctrlPr>
                                <a:rPr lang="en-US" sz="1400" i="1">
                                  <a:latin typeface="Cambria Math" panose="02040503050406030204" pitchFamily="18" charset="0"/>
                                </a:rPr>
                              </m:ctrlPr>
                            </m:naryPr>
                            <m:sub>
                              <m:r>
                                <a:rPr lang="en-US" sz="1400" i="1">
                                  <a:latin typeface="Cambria Math" panose="02040503050406030204" pitchFamily="18" charset="0"/>
                                </a:rPr>
                                <m:t>𝑡</m:t>
                              </m:r>
                            </m:sub>
                            <m:sup/>
                            <m:e>
                              <m:sSup>
                                <m:sSupPr>
                                  <m:ctrlPr>
                                    <a:rPr lang="en-US" sz="1400" i="1">
                                      <a:latin typeface="Cambria Math" panose="02040503050406030204" pitchFamily="18" charset="0"/>
                                    </a:rPr>
                                  </m:ctrlPr>
                                </m:sSupPr>
                                <m:e>
                                  <m:d>
                                    <m:dPr>
                                      <m:ctrlPr>
                                        <a:rPr lang="en-US" sz="1400" i="1">
                                          <a:latin typeface="Cambria Math" panose="02040503050406030204" pitchFamily="18" charset="0"/>
                                        </a:rPr>
                                      </m:ctrlPr>
                                    </m:dPr>
                                    <m:e>
                                      <m:acc>
                                        <m:accPr>
                                          <m:chr m:val="̂"/>
                                          <m:ctrlPr>
                                            <a:rPr lang="en-US" sz="1400" i="1">
                                              <a:latin typeface="Cambria Math" panose="02040503050406030204" pitchFamily="18" charset="0"/>
                                            </a:rPr>
                                          </m:ctrlPr>
                                        </m:accPr>
                                        <m:e>
                                          <m:r>
                                            <a:rPr lang="en-US" sz="1400" b="0" i="1" smtClean="0">
                                              <a:latin typeface="Cambria Math" panose="02040503050406030204" pitchFamily="18" charset="0"/>
                                            </a:rPr>
                                            <m:t>𝑀</m:t>
                                          </m:r>
                                          <m:d>
                                            <m:dPr>
                                              <m:ctrlPr>
                                                <a:rPr lang="en-US" sz="1400" i="1">
                                                  <a:latin typeface="Cambria Math" panose="02040503050406030204" pitchFamily="18" charset="0"/>
                                                </a:rPr>
                                              </m:ctrlPr>
                                            </m:dPr>
                                            <m:e>
                                              <m:r>
                                                <a:rPr lang="en-US" sz="1400" i="1">
                                                  <a:latin typeface="Cambria Math" panose="02040503050406030204" pitchFamily="18" charset="0"/>
                                                </a:rPr>
                                                <m:t>𝑡</m:t>
                                              </m:r>
                                            </m:e>
                                          </m:d>
                                        </m:e>
                                      </m:acc>
                                      <m:r>
                                        <a:rPr lang="en-US" sz="1400" i="1">
                                          <a:latin typeface="Cambria Math" panose="02040503050406030204" pitchFamily="18" charset="0"/>
                                        </a:rPr>
                                        <m:t>−</m:t>
                                      </m:r>
                                      <m:r>
                                        <a:rPr lang="en-US" sz="1400" b="0" i="1" smtClean="0">
                                          <a:latin typeface="Cambria Math" panose="02040503050406030204" pitchFamily="18" charset="0"/>
                                        </a:rPr>
                                        <m:t>𝑀</m:t>
                                      </m:r>
                                      <m:d>
                                        <m:dPr>
                                          <m:ctrlPr>
                                            <a:rPr lang="en-US" sz="1400" i="1">
                                              <a:latin typeface="Cambria Math" panose="02040503050406030204" pitchFamily="18" charset="0"/>
                                            </a:rPr>
                                          </m:ctrlPr>
                                        </m:dPr>
                                        <m:e>
                                          <m:r>
                                            <a:rPr lang="en-US" sz="1400" i="1">
                                              <a:latin typeface="Cambria Math" panose="02040503050406030204" pitchFamily="18" charset="0"/>
                                            </a:rPr>
                                            <m:t>𝑡</m:t>
                                          </m:r>
                                        </m:e>
                                      </m:d>
                                    </m:e>
                                  </m:d>
                                </m:e>
                                <m:sup>
                                  <m:r>
                                    <a:rPr lang="en-US" sz="1400" i="1">
                                      <a:latin typeface="Cambria Math" panose="02040503050406030204" pitchFamily="18" charset="0"/>
                                    </a:rPr>
                                    <m:t>2</m:t>
                                  </m:r>
                                </m:sup>
                              </m:sSup>
                            </m:e>
                          </m:nary>
                        </m:e>
                      </m:rad>
                    </m:oMath>
                  </m:oMathPara>
                </a14:m>
                <a:endParaRPr lang="en-US" sz="1400"/>
              </a:p>
            </p:txBody>
          </p:sp>
        </mc:Choice>
        <mc:Fallback xmlns="">
          <p:sp>
            <p:nvSpPr>
              <p:cNvPr id="2" name="TextBox 1">
                <a:extLst>
                  <a:ext uri="{FF2B5EF4-FFF2-40B4-BE49-F238E27FC236}">
                    <a16:creationId xmlns:a16="http://schemas.microsoft.com/office/drawing/2014/main" id="{9CDF4C36-AFE2-E036-A036-48DB97018FD1}"/>
                  </a:ext>
                </a:extLst>
              </p:cNvPr>
              <p:cNvSpPr txBox="1">
                <a:spLocks noRot="1" noChangeAspect="1" noMove="1" noResize="1" noEditPoints="1" noAdjustHandles="1" noChangeArrowheads="1" noChangeShapeType="1" noTextEdit="1"/>
              </p:cNvSpPr>
              <p:nvPr/>
            </p:nvSpPr>
            <p:spPr>
              <a:xfrm>
                <a:off x="185467" y="556405"/>
                <a:ext cx="10242739" cy="636521"/>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3FFB177-ECC8-BA05-5C41-0AF68BA91151}"/>
                  </a:ext>
                </a:extLst>
              </p:cNvPr>
              <p:cNvSpPr txBox="1"/>
              <p:nvPr/>
            </p:nvSpPr>
            <p:spPr>
              <a:xfrm>
                <a:off x="404690" y="2636833"/>
                <a:ext cx="775596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𝐻</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rPr>
                            <m:t>𝑆</m:t>
                          </m:r>
                        </m:e>
                        <m:sub>
                          <m:r>
                            <a:rPr lang="en-US" b="0" i="1" smtClean="0">
                              <a:latin typeface="Cambria Math" panose="02040503050406030204" pitchFamily="18" charset="0"/>
                            </a:rPr>
                            <m:t>h</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h</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h</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S</m:t>
                          </m:r>
                        </m:e>
                        <m:sub>
                          <m:r>
                            <m:rPr>
                              <m:sty m:val="p"/>
                            </m:rPr>
                            <a:rPr lang="en-US" b="0" i="0" smtClean="0">
                              <a:latin typeface="Cambria Math" panose="02040503050406030204" pitchFamily="18" charset="0"/>
                            </a:rPr>
                            <m:t>h</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E</m:t>
                          </m:r>
                        </m:e>
                        <m:sub>
                          <m:r>
                            <m:rPr>
                              <m:sty m:val="p"/>
                            </m:rPr>
                            <a:rPr lang="en-US" b="0" i="0" smtClean="0">
                              <a:latin typeface="Cambria Math" panose="02040503050406030204" pitchFamily="18" charset="0"/>
                            </a:rPr>
                            <m:t>h</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I</m:t>
                          </m:r>
                        </m:e>
                        <m:sub>
                          <m:r>
                            <m:rPr>
                              <m:sty m:val="p"/>
                            </m:rPr>
                            <a:rPr lang="en-US" b="0" i="0" smtClean="0">
                              <a:latin typeface="Cambria Math" panose="02040503050406030204" pitchFamily="18" charset="0"/>
                            </a:rPr>
                            <m:t>h</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S</m:t>
                          </m:r>
                        </m:e>
                        <m:sub>
                          <m:r>
                            <m:rPr>
                              <m:sty m:val="p"/>
                            </m:rPr>
                            <a:rPr lang="en-US" b="0" i="0" smtClean="0">
                              <a:latin typeface="Cambria Math" panose="02040503050406030204" pitchFamily="18" charset="0"/>
                            </a:rPr>
                            <m:t>m</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E</m:t>
                          </m:r>
                        </m:e>
                        <m:sub>
                          <m:r>
                            <m:rPr>
                              <m:sty m:val="p"/>
                            </m:rPr>
                            <a:rPr lang="en-US" b="0" i="0" smtClean="0">
                              <a:latin typeface="Cambria Math" panose="02040503050406030204" pitchFamily="18" charset="0"/>
                            </a:rPr>
                            <m:t>m</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I</m:t>
                          </m:r>
                        </m:e>
                        <m:sub>
                          <m:r>
                            <m:rPr>
                              <m:sty m:val="p"/>
                            </m:rPr>
                            <a:rPr lang="en-US" b="0" i="0" smtClean="0">
                              <a:latin typeface="Cambria Math" panose="02040503050406030204" pitchFamily="18" charset="0"/>
                            </a:rPr>
                            <m:t>m</m:t>
                          </m:r>
                        </m:sub>
                      </m:sSub>
                      <m:r>
                        <a:rPr lang="en-US" b="0" i="0" smtClean="0">
                          <a:latin typeface="Cambria Math" panose="02040503050406030204" pitchFamily="18" charset="0"/>
                        </a:rPr>
                        <m:t>+</m:t>
                      </m:r>
                      <m:r>
                        <m:rPr>
                          <m:sty m:val="p"/>
                        </m:rPr>
                        <a:rPr lang="en-US" b="0" i="0" smtClean="0">
                          <a:latin typeface="Cambria Math" panose="02040503050406030204" pitchFamily="18" charset="0"/>
                        </a:rPr>
                        <m:t>S</m:t>
                      </m:r>
                      <m:r>
                        <a:rPr lang="en-US" b="0" i="0" smtClean="0">
                          <a:latin typeface="Cambria Math" panose="02040503050406030204" pitchFamily="18" charset="0"/>
                        </a:rPr>
                        <m:t>+</m:t>
                      </m:r>
                      <m:r>
                        <m:rPr>
                          <m:sty m:val="p"/>
                        </m:rPr>
                        <a:rPr lang="en-US" b="0" i="0" smtClean="0">
                          <a:latin typeface="Cambria Math" panose="02040503050406030204" pitchFamily="18" charset="0"/>
                        </a:rPr>
                        <m:t>E</m:t>
                      </m:r>
                      <m:r>
                        <a:rPr lang="en-US" b="0" i="0" smtClean="0">
                          <a:latin typeface="Cambria Math" panose="02040503050406030204" pitchFamily="18" charset="0"/>
                        </a:rPr>
                        <m:t>+</m:t>
                      </m:r>
                      <m:r>
                        <m:rPr>
                          <m:sty m:val="p"/>
                        </m:rPr>
                        <a:rPr lang="en-US" b="0" i="0" smtClean="0">
                          <a:latin typeface="Cambria Math" panose="02040503050406030204" pitchFamily="18" charset="0"/>
                        </a:rPr>
                        <m:t>I</m:t>
                      </m:r>
                      <m:r>
                        <a:rPr lang="en-US" b="0" i="0" smtClean="0">
                          <a:latin typeface="Cambria Math" panose="02040503050406030204" pitchFamily="18" charset="0"/>
                        </a:rPr>
                        <m:t>+</m:t>
                      </m:r>
                      <m:r>
                        <m:rPr>
                          <m:sty m:val="p"/>
                        </m:rPr>
                        <a:rPr lang="en-US" b="0" i="0" smtClean="0">
                          <a:latin typeface="Cambria Math" panose="02040503050406030204" pitchFamily="18" charset="0"/>
                        </a:rPr>
                        <m:t>U</m:t>
                      </m:r>
                      <m:r>
                        <a:rPr lang="en-US" b="0" i="0" smtClean="0">
                          <a:latin typeface="Cambria Math" panose="02040503050406030204" pitchFamily="18" charset="0"/>
                        </a:rPr>
                        <m:t>+</m:t>
                      </m:r>
                      <m:r>
                        <m:rPr>
                          <m:sty m:val="p"/>
                        </m:rPr>
                        <a:rPr lang="en-US" b="0" i="0" smtClean="0">
                          <a:latin typeface="Cambria Math" panose="02040503050406030204" pitchFamily="18" charset="0"/>
                        </a:rPr>
                        <m:t>D</m:t>
                      </m:r>
                      <m:r>
                        <a:rPr lang="en-US" b="0" i="0" smtClean="0">
                          <a:latin typeface="Cambria Math" panose="02040503050406030204" pitchFamily="18" charset="0"/>
                        </a:rPr>
                        <m:t> +</m:t>
                      </m:r>
                      <m:r>
                        <m:rPr>
                          <m:sty m:val="p"/>
                        </m:rPr>
                        <a:rPr lang="en-US" b="0" i="0" smtClean="0">
                          <a:latin typeface="Cambria Math" panose="02040503050406030204" pitchFamily="18" charset="0"/>
                        </a:rPr>
                        <m:t>R</m:t>
                      </m:r>
                      <m:r>
                        <a:rPr lang="en-US" b="0" i="0" smtClean="0">
                          <a:latin typeface="Cambria Math" panose="02040503050406030204" pitchFamily="18" charset="0"/>
                        </a:rPr>
                        <m:t>)</m:t>
                      </m:r>
                    </m:oMath>
                  </m:oMathPara>
                </a14:m>
                <a:endParaRPr lang="en-US"/>
              </a:p>
            </p:txBody>
          </p:sp>
        </mc:Choice>
        <mc:Fallback xmlns="">
          <p:sp>
            <p:nvSpPr>
              <p:cNvPr id="3" name="TextBox 2">
                <a:extLst>
                  <a:ext uri="{FF2B5EF4-FFF2-40B4-BE49-F238E27FC236}">
                    <a16:creationId xmlns:a16="http://schemas.microsoft.com/office/drawing/2014/main" id="{A3FFB177-ECC8-BA05-5C41-0AF68BA91151}"/>
                  </a:ext>
                </a:extLst>
              </p:cNvPr>
              <p:cNvSpPr txBox="1">
                <a:spLocks noRot="1" noChangeAspect="1" noMove="1" noResize="1" noEditPoints="1" noAdjustHandles="1" noChangeArrowheads="1" noChangeShapeType="1" noTextEdit="1"/>
              </p:cNvSpPr>
              <p:nvPr/>
            </p:nvSpPr>
            <p:spPr>
              <a:xfrm>
                <a:off x="404690" y="2636833"/>
                <a:ext cx="7755969" cy="276999"/>
              </a:xfrm>
              <a:prstGeom prst="rect">
                <a:avLst/>
              </a:prstGeom>
              <a:blipFill>
                <a:blip r:embed="rId4"/>
                <a:stretch>
                  <a:fillRect l="-236" t="-4444" r="-628" b="-3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1D9C8167-EADF-45CE-F854-811986E5AB2C}"/>
                  </a:ext>
                </a:extLst>
              </p:cNvPr>
              <p:cNvSpPr txBox="1"/>
              <p:nvPr/>
            </p:nvSpPr>
            <p:spPr>
              <a:xfrm>
                <a:off x="404690" y="3052787"/>
                <a:ext cx="768133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𝑀</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m:t>
                          </m:r>
                          <m:r>
                            <a:rPr lang="en-US" i="1">
                              <a:latin typeface="Cambria Math" panose="02040503050406030204" pitchFamily="18" charset="0"/>
                            </a:rPr>
                            <m:t>𝑆</m:t>
                          </m:r>
                        </m:e>
                        <m:sub>
                          <m:r>
                            <a:rPr lang="en-US" b="0" i="1" smtClean="0">
                              <a:latin typeface="Cambria Math" panose="02040503050406030204" pitchFamily="18" charset="0"/>
                            </a:rPr>
                            <m:t>𝑚</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b="0" i="1" smtClean="0">
                              <a:latin typeface="Cambria Math" panose="02040503050406030204" pitchFamily="18" charset="0"/>
                            </a:rPr>
                            <m:t>𝑚</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𝐼</m:t>
                          </m:r>
                        </m:e>
                        <m:sub>
                          <m:r>
                            <a:rPr lang="en-US" b="0" i="1" smtClean="0">
                              <a:latin typeface="Cambria Math" panose="02040503050406030204" pitchFamily="18" charset="0"/>
                            </a:rPr>
                            <m:t>𝑚</m:t>
                          </m:r>
                        </m:sub>
                      </m:sSub>
                      <m:r>
                        <a:rPr lang="en-US">
                          <a:latin typeface="Cambria Math" panose="02040503050406030204" pitchFamily="18" charset="0"/>
                        </a:rPr>
                        <m:t>)/(</m:t>
                      </m:r>
                      <m:sSub>
                        <m:sSubPr>
                          <m:ctrlPr>
                            <a:rPr lang="en-US" i="1">
                              <a:latin typeface="Cambria Math" panose="02040503050406030204" pitchFamily="18" charset="0"/>
                            </a:rPr>
                          </m:ctrlPr>
                        </m:sSubPr>
                        <m:e>
                          <m:r>
                            <m:rPr>
                              <m:sty m:val="p"/>
                            </m:rPr>
                            <a:rPr lang="en-US">
                              <a:latin typeface="Cambria Math" panose="02040503050406030204" pitchFamily="18" charset="0"/>
                            </a:rPr>
                            <m:t>S</m:t>
                          </m:r>
                        </m:e>
                        <m:sub>
                          <m:r>
                            <m:rPr>
                              <m:sty m:val="p"/>
                            </m:rPr>
                            <a:rPr lang="en-US">
                              <a:latin typeface="Cambria Math" panose="02040503050406030204" pitchFamily="18" charset="0"/>
                            </a:rPr>
                            <m:t>h</m:t>
                          </m:r>
                        </m:sub>
                      </m:sSub>
                      <m:r>
                        <a:rPr lang="en-US">
                          <a:latin typeface="Cambria Math" panose="02040503050406030204" pitchFamily="18" charset="0"/>
                        </a:rPr>
                        <m:t>+</m:t>
                      </m:r>
                      <m:sSub>
                        <m:sSubPr>
                          <m:ctrlPr>
                            <a:rPr lang="en-US" i="1">
                              <a:latin typeface="Cambria Math" panose="02040503050406030204" pitchFamily="18" charset="0"/>
                            </a:rPr>
                          </m:ctrlPr>
                        </m:sSubPr>
                        <m:e>
                          <m:r>
                            <m:rPr>
                              <m:sty m:val="p"/>
                            </m:rPr>
                            <a:rPr lang="en-US">
                              <a:latin typeface="Cambria Math" panose="02040503050406030204" pitchFamily="18" charset="0"/>
                            </a:rPr>
                            <m:t>E</m:t>
                          </m:r>
                        </m:e>
                        <m:sub>
                          <m:r>
                            <m:rPr>
                              <m:sty m:val="p"/>
                            </m:rPr>
                            <a:rPr lang="en-US">
                              <a:latin typeface="Cambria Math" panose="02040503050406030204" pitchFamily="18" charset="0"/>
                            </a:rPr>
                            <m:t>h</m:t>
                          </m:r>
                        </m:sub>
                      </m:sSub>
                      <m:r>
                        <a:rPr lang="en-US">
                          <a:latin typeface="Cambria Math" panose="02040503050406030204" pitchFamily="18" charset="0"/>
                        </a:rPr>
                        <m:t>+</m:t>
                      </m:r>
                      <m:sSub>
                        <m:sSubPr>
                          <m:ctrlPr>
                            <a:rPr lang="en-US" i="1">
                              <a:latin typeface="Cambria Math" panose="02040503050406030204" pitchFamily="18" charset="0"/>
                            </a:rPr>
                          </m:ctrlPr>
                        </m:sSubPr>
                        <m:e>
                          <m:r>
                            <m:rPr>
                              <m:sty m:val="p"/>
                            </m:rPr>
                            <a:rPr lang="en-US">
                              <a:latin typeface="Cambria Math" panose="02040503050406030204" pitchFamily="18" charset="0"/>
                            </a:rPr>
                            <m:t>I</m:t>
                          </m:r>
                        </m:e>
                        <m:sub>
                          <m:r>
                            <m:rPr>
                              <m:sty m:val="p"/>
                            </m:rPr>
                            <a:rPr lang="en-US">
                              <a:latin typeface="Cambria Math" panose="02040503050406030204" pitchFamily="18" charset="0"/>
                            </a:rPr>
                            <m:t>h</m:t>
                          </m:r>
                        </m:sub>
                      </m:sSub>
                      <m:r>
                        <a:rPr lang="en-US">
                          <a:latin typeface="Cambria Math" panose="02040503050406030204" pitchFamily="18" charset="0"/>
                        </a:rPr>
                        <m:t>+</m:t>
                      </m:r>
                      <m:sSub>
                        <m:sSubPr>
                          <m:ctrlPr>
                            <a:rPr lang="en-US" i="1">
                              <a:latin typeface="Cambria Math" panose="02040503050406030204" pitchFamily="18" charset="0"/>
                            </a:rPr>
                          </m:ctrlPr>
                        </m:sSubPr>
                        <m:e>
                          <m:r>
                            <m:rPr>
                              <m:sty m:val="p"/>
                            </m:rPr>
                            <a:rPr lang="en-US">
                              <a:latin typeface="Cambria Math" panose="02040503050406030204" pitchFamily="18" charset="0"/>
                            </a:rPr>
                            <m:t>S</m:t>
                          </m:r>
                        </m:e>
                        <m:sub>
                          <m:r>
                            <m:rPr>
                              <m:sty m:val="p"/>
                            </m:rPr>
                            <a:rPr lang="en-US">
                              <a:latin typeface="Cambria Math" panose="02040503050406030204" pitchFamily="18" charset="0"/>
                            </a:rPr>
                            <m:t>m</m:t>
                          </m:r>
                        </m:sub>
                      </m:sSub>
                      <m:r>
                        <a:rPr lang="en-US">
                          <a:latin typeface="Cambria Math" panose="02040503050406030204" pitchFamily="18" charset="0"/>
                        </a:rPr>
                        <m:t>+</m:t>
                      </m:r>
                      <m:sSub>
                        <m:sSubPr>
                          <m:ctrlPr>
                            <a:rPr lang="en-US" i="1">
                              <a:latin typeface="Cambria Math" panose="02040503050406030204" pitchFamily="18" charset="0"/>
                            </a:rPr>
                          </m:ctrlPr>
                        </m:sSubPr>
                        <m:e>
                          <m:r>
                            <m:rPr>
                              <m:sty m:val="p"/>
                            </m:rPr>
                            <a:rPr lang="en-US">
                              <a:latin typeface="Cambria Math" panose="02040503050406030204" pitchFamily="18" charset="0"/>
                            </a:rPr>
                            <m:t>E</m:t>
                          </m:r>
                        </m:e>
                        <m:sub>
                          <m:r>
                            <m:rPr>
                              <m:sty m:val="p"/>
                            </m:rPr>
                            <a:rPr lang="en-US">
                              <a:latin typeface="Cambria Math" panose="02040503050406030204" pitchFamily="18" charset="0"/>
                            </a:rPr>
                            <m:t>m</m:t>
                          </m:r>
                        </m:sub>
                      </m:sSub>
                      <m:r>
                        <a:rPr lang="en-US">
                          <a:latin typeface="Cambria Math" panose="02040503050406030204" pitchFamily="18" charset="0"/>
                        </a:rPr>
                        <m:t>+</m:t>
                      </m:r>
                      <m:sSub>
                        <m:sSubPr>
                          <m:ctrlPr>
                            <a:rPr lang="en-US" i="1">
                              <a:latin typeface="Cambria Math" panose="02040503050406030204" pitchFamily="18" charset="0"/>
                            </a:rPr>
                          </m:ctrlPr>
                        </m:sSubPr>
                        <m:e>
                          <m:r>
                            <m:rPr>
                              <m:sty m:val="p"/>
                            </m:rPr>
                            <a:rPr lang="en-US">
                              <a:latin typeface="Cambria Math" panose="02040503050406030204" pitchFamily="18" charset="0"/>
                            </a:rPr>
                            <m:t>I</m:t>
                          </m:r>
                        </m:e>
                        <m:sub>
                          <m:r>
                            <m:rPr>
                              <m:sty m:val="p"/>
                            </m:rPr>
                            <a:rPr lang="en-US">
                              <a:latin typeface="Cambria Math" panose="02040503050406030204" pitchFamily="18" charset="0"/>
                            </a:rPr>
                            <m:t>m</m:t>
                          </m:r>
                        </m:sub>
                      </m:sSub>
                      <m:r>
                        <a:rPr lang="en-US">
                          <a:latin typeface="Cambria Math" panose="02040503050406030204" pitchFamily="18" charset="0"/>
                        </a:rPr>
                        <m:t>+</m:t>
                      </m:r>
                      <m:r>
                        <m:rPr>
                          <m:sty m:val="p"/>
                        </m:rPr>
                        <a:rPr lang="en-US">
                          <a:latin typeface="Cambria Math" panose="02040503050406030204" pitchFamily="18" charset="0"/>
                        </a:rPr>
                        <m:t>S</m:t>
                      </m:r>
                      <m:r>
                        <a:rPr lang="en-US">
                          <a:latin typeface="Cambria Math" panose="02040503050406030204" pitchFamily="18" charset="0"/>
                        </a:rPr>
                        <m:t>+</m:t>
                      </m:r>
                      <m:r>
                        <m:rPr>
                          <m:sty m:val="p"/>
                        </m:rPr>
                        <a:rPr lang="en-US">
                          <a:latin typeface="Cambria Math" panose="02040503050406030204" pitchFamily="18" charset="0"/>
                        </a:rPr>
                        <m:t>E</m:t>
                      </m:r>
                      <m:r>
                        <a:rPr lang="en-US">
                          <a:latin typeface="Cambria Math" panose="02040503050406030204" pitchFamily="18" charset="0"/>
                        </a:rPr>
                        <m:t>+</m:t>
                      </m:r>
                      <m:r>
                        <m:rPr>
                          <m:sty m:val="p"/>
                        </m:rPr>
                        <a:rPr lang="en-US">
                          <a:latin typeface="Cambria Math" panose="02040503050406030204" pitchFamily="18" charset="0"/>
                        </a:rPr>
                        <m:t>I</m:t>
                      </m:r>
                      <m:r>
                        <a:rPr lang="en-US">
                          <a:latin typeface="Cambria Math" panose="02040503050406030204" pitchFamily="18" charset="0"/>
                        </a:rPr>
                        <m:t>+</m:t>
                      </m:r>
                      <m:r>
                        <m:rPr>
                          <m:sty m:val="p"/>
                        </m:rPr>
                        <a:rPr lang="en-US">
                          <a:latin typeface="Cambria Math" panose="02040503050406030204" pitchFamily="18" charset="0"/>
                        </a:rPr>
                        <m:t>U</m:t>
                      </m:r>
                      <m:r>
                        <a:rPr lang="en-US">
                          <a:latin typeface="Cambria Math" panose="02040503050406030204" pitchFamily="18" charset="0"/>
                        </a:rPr>
                        <m:t>+</m:t>
                      </m:r>
                      <m:r>
                        <m:rPr>
                          <m:sty m:val="p"/>
                        </m:rPr>
                        <a:rPr lang="en-US">
                          <a:latin typeface="Cambria Math" panose="02040503050406030204" pitchFamily="18" charset="0"/>
                        </a:rPr>
                        <m:t>D</m:t>
                      </m:r>
                      <m:r>
                        <a:rPr lang="en-US">
                          <a:latin typeface="Cambria Math" panose="02040503050406030204" pitchFamily="18" charset="0"/>
                        </a:rPr>
                        <m:t> +</m:t>
                      </m:r>
                      <m:r>
                        <m:rPr>
                          <m:sty m:val="p"/>
                        </m:rPr>
                        <a:rPr lang="en-US">
                          <a:latin typeface="Cambria Math" panose="02040503050406030204" pitchFamily="18" charset="0"/>
                        </a:rPr>
                        <m:t>R</m:t>
                      </m:r>
                      <m:r>
                        <a:rPr lang="en-US">
                          <a:latin typeface="Cambria Math" panose="02040503050406030204" pitchFamily="18" charset="0"/>
                        </a:rPr>
                        <m:t>)</m:t>
                      </m:r>
                    </m:oMath>
                  </m:oMathPara>
                </a14:m>
                <a:endParaRPr lang="en-US"/>
              </a:p>
            </p:txBody>
          </p:sp>
        </mc:Choice>
        <mc:Fallback xmlns="">
          <p:sp>
            <p:nvSpPr>
              <p:cNvPr id="4" name="TextBox 3">
                <a:extLst>
                  <a:ext uri="{FF2B5EF4-FFF2-40B4-BE49-F238E27FC236}">
                    <a16:creationId xmlns:a16="http://schemas.microsoft.com/office/drawing/2014/main" id="{1D9C8167-EADF-45CE-F854-811986E5AB2C}"/>
                  </a:ext>
                </a:extLst>
              </p:cNvPr>
              <p:cNvSpPr txBox="1">
                <a:spLocks noRot="1" noChangeAspect="1" noMove="1" noResize="1" noEditPoints="1" noAdjustHandles="1" noChangeArrowheads="1" noChangeShapeType="1" noTextEdit="1"/>
              </p:cNvSpPr>
              <p:nvPr/>
            </p:nvSpPr>
            <p:spPr>
              <a:xfrm>
                <a:off x="404690" y="3052787"/>
                <a:ext cx="7681334" cy="276999"/>
              </a:xfrm>
              <a:prstGeom prst="rect">
                <a:avLst/>
              </a:prstGeom>
              <a:blipFill>
                <a:blip r:embed="rId5"/>
                <a:stretch>
                  <a:fillRect l="-79" t="-2222" r="-556" b="-3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DE815B4-E6A2-E07A-6674-8503FB00760F}"/>
                  </a:ext>
                </a:extLst>
              </p:cNvPr>
              <p:cNvSpPr txBox="1"/>
              <p:nvPr/>
            </p:nvSpPr>
            <p:spPr>
              <a:xfrm>
                <a:off x="404690" y="2220879"/>
                <a:ext cx="514839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𝐷</m:t>
                          </m:r>
                        </m:sub>
                      </m:sSub>
                      <m:r>
                        <a:rPr lang="en-US" b="0" i="1" smtClean="0">
                          <a:latin typeface="Cambria Math" panose="02040503050406030204" pitchFamily="18" charset="0"/>
                        </a:rPr>
                        <m:t>=0.35,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𝐼</m:t>
                          </m:r>
                        </m:sub>
                      </m:sSub>
                      <m:r>
                        <a:rPr lang="en-US" b="0" i="1" smtClean="0">
                          <a:latin typeface="Cambria Math" panose="02040503050406030204" pitchFamily="18" charset="0"/>
                        </a:rPr>
                        <m:t>=0.1,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𝑈</m:t>
                          </m:r>
                        </m:sub>
                      </m:sSub>
                      <m:r>
                        <a:rPr lang="en-US" b="0" i="1" smtClean="0">
                          <a:latin typeface="Cambria Math" panose="02040503050406030204" pitchFamily="18" charset="0"/>
                        </a:rPr>
                        <m:t>=0.35,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𝐻</m:t>
                          </m:r>
                        </m:sub>
                      </m:sSub>
                      <m:r>
                        <a:rPr lang="en-US" b="0" i="1" smtClean="0">
                          <a:latin typeface="Cambria Math" panose="02040503050406030204" pitchFamily="18" charset="0"/>
                        </a:rPr>
                        <m:t>=0.1,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𝑀</m:t>
                          </m:r>
                        </m:sub>
                      </m:sSub>
                      <m:r>
                        <a:rPr lang="en-US" b="0" i="1" smtClean="0">
                          <a:latin typeface="Cambria Math" panose="02040503050406030204" pitchFamily="18" charset="0"/>
                        </a:rPr>
                        <m:t>=0.1</m:t>
                      </m:r>
                    </m:oMath>
                  </m:oMathPara>
                </a14:m>
                <a:endParaRPr lang="en-US"/>
              </a:p>
            </p:txBody>
          </p:sp>
        </mc:Choice>
        <mc:Fallback xmlns="">
          <p:sp>
            <p:nvSpPr>
              <p:cNvPr id="6" name="TextBox 5">
                <a:extLst>
                  <a:ext uri="{FF2B5EF4-FFF2-40B4-BE49-F238E27FC236}">
                    <a16:creationId xmlns:a16="http://schemas.microsoft.com/office/drawing/2014/main" id="{8DE815B4-E6A2-E07A-6674-8503FB00760F}"/>
                  </a:ext>
                </a:extLst>
              </p:cNvPr>
              <p:cNvSpPr txBox="1">
                <a:spLocks noRot="1" noChangeAspect="1" noMove="1" noResize="1" noEditPoints="1" noAdjustHandles="1" noChangeArrowheads="1" noChangeShapeType="1" noTextEdit="1"/>
              </p:cNvSpPr>
              <p:nvPr/>
            </p:nvSpPr>
            <p:spPr>
              <a:xfrm>
                <a:off x="404690" y="2220879"/>
                <a:ext cx="5148397" cy="276999"/>
              </a:xfrm>
              <a:prstGeom prst="rect">
                <a:avLst/>
              </a:prstGeom>
              <a:blipFill>
                <a:blip r:embed="rId6"/>
                <a:stretch>
                  <a:fillRect l="-237" r="-710" b="-152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64781BB-383B-050B-DEB9-01ABEBA78285}"/>
                  </a:ext>
                </a:extLst>
              </p:cNvPr>
              <p:cNvSpPr txBox="1"/>
              <p:nvPr/>
            </p:nvSpPr>
            <p:spPr>
              <a:xfrm>
                <a:off x="404690" y="4047188"/>
                <a:ext cx="173387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0</m:t>
                          </m:r>
                        </m:sub>
                      </m:sSub>
                      <m:r>
                        <a:rPr lang="en-US" b="0" i="1" smtClean="0">
                          <a:latin typeface="Cambria Math" panose="02040503050406030204" pitchFamily="18" charset="0"/>
                        </a:rPr>
                        <m:t>=9.7</m:t>
                      </m:r>
                      <m:r>
                        <a:rPr lang="en-US" b="0" i="1" smtClean="0">
                          <a:latin typeface="Cambria Math" panose="02040503050406030204" pitchFamily="18" charset="0"/>
                        </a:rPr>
                        <m:t>𝐸</m:t>
                      </m:r>
                      <m:r>
                        <a:rPr lang="en-US" b="0" i="1" smtClean="0">
                          <a:latin typeface="Cambria Math" panose="02040503050406030204" pitchFamily="18" charset="0"/>
                        </a:rPr>
                        <m:t>6 −24</m:t>
                      </m:r>
                    </m:oMath>
                  </m:oMathPara>
                </a14:m>
                <a:endParaRPr lang="en-US"/>
              </a:p>
            </p:txBody>
          </p:sp>
        </mc:Choice>
        <mc:Fallback xmlns="">
          <p:sp>
            <p:nvSpPr>
              <p:cNvPr id="7" name="TextBox 6">
                <a:extLst>
                  <a:ext uri="{FF2B5EF4-FFF2-40B4-BE49-F238E27FC236}">
                    <a16:creationId xmlns:a16="http://schemas.microsoft.com/office/drawing/2014/main" id="{D64781BB-383B-050B-DEB9-01ABEBA78285}"/>
                  </a:ext>
                </a:extLst>
              </p:cNvPr>
              <p:cNvSpPr txBox="1">
                <a:spLocks noRot="1" noChangeAspect="1" noMove="1" noResize="1" noEditPoints="1" noAdjustHandles="1" noChangeArrowheads="1" noChangeShapeType="1" noTextEdit="1"/>
              </p:cNvSpPr>
              <p:nvPr/>
            </p:nvSpPr>
            <p:spPr>
              <a:xfrm>
                <a:off x="404690" y="4047188"/>
                <a:ext cx="1733873" cy="276999"/>
              </a:xfrm>
              <a:prstGeom prst="rect">
                <a:avLst/>
              </a:prstGeom>
              <a:blipFill>
                <a:blip r:embed="rId7"/>
                <a:stretch>
                  <a:fillRect l="-2456" r="-2807" b="-1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9E67A5F8-7B0D-6B00-8D70-E50A6ACAE924}"/>
                  </a:ext>
                </a:extLst>
              </p:cNvPr>
              <p:cNvSpPr txBox="1"/>
              <p:nvPr/>
            </p:nvSpPr>
            <p:spPr>
              <a:xfrm>
                <a:off x="404690" y="4324187"/>
                <a:ext cx="84401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0</m:t>
                          </m:r>
                        </m:sub>
                      </m:sSub>
                      <m:r>
                        <a:rPr lang="en-US" b="0" i="1" smtClean="0">
                          <a:latin typeface="Cambria Math" panose="02040503050406030204" pitchFamily="18" charset="0"/>
                        </a:rPr>
                        <m:t>=24 </m:t>
                      </m:r>
                    </m:oMath>
                  </m:oMathPara>
                </a14:m>
                <a:endParaRPr lang="en-US"/>
              </a:p>
            </p:txBody>
          </p:sp>
        </mc:Choice>
        <mc:Fallback xmlns="">
          <p:sp>
            <p:nvSpPr>
              <p:cNvPr id="8" name="TextBox 7">
                <a:extLst>
                  <a:ext uri="{FF2B5EF4-FFF2-40B4-BE49-F238E27FC236}">
                    <a16:creationId xmlns:a16="http://schemas.microsoft.com/office/drawing/2014/main" id="{9E67A5F8-7B0D-6B00-8D70-E50A6ACAE924}"/>
                  </a:ext>
                </a:extLst>
              </p:cNvPr>
              <p:cNvSpPr txBox="1">
                <a:spLocks noRot="1" noChangeAspect="1" noMove="1" noResize="1" noEditPoints="1" noAdjustHandles="1" noChangeArrowheads="1" noChangeShapeType="1" noTextEdit="1"/>
              </p:cNvSpPr>
              <p:nvPr/>
            </p:nvSpPr>
            <p:spPr>
              <a:xfrm>
                <a:off x="404690" y="4324187"/>
                <a:ext cx="844014" cy="276999"/>
              </a:xfrm>
              <a:prstGeom prst="rect">
                <a:avLst/>
              </a:prstGeom>
              <a:blipFill>
                <a:blip r:embed="rId8"/>
                <a:stretch>
                  <a:fillRect l="-5755" b="-15217"/>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F95A48D3-FD99-3195-F050-8289EEBD6437}"/>
              </a:ext>
            </a:extLst>
          </p:cNvPr>
          <p:cNvSpPr txBox="1"/>
          <p:nvPr/>
        </p:nvSpPr>
        <p:spPr>
          <a:xfrm>
            <a:off x="364487" y="3770189"/>
            <a:ext cx="1768433" cy="369332"/>
          </a:xfrm>
          <a:prstGeom prst="rect">
            <a:avLst/>
          </a:prstGeom>
          <a:noFill/>
        </p:spPr>
        <p:txBody>
          <a:bodyPr wrap="none" rtlCol="0">
            <a:spAutoFit/>
          </a:bodyPr>
          <a:lstStyle/>
          <a:p>
            <a:r>
              <a:rPr lang="en-US"/>
              <a:t>Initial Conditions</a:t>
            </a:r>
          </a:p>
        </p:txBody>
      </p:sp>
      <p:sp>
        <p:nvSpPr>
          <p:cNvPr id="10" name="TextBox 9">
            <a:extLst>
              <a:ext uri="{FF2B5EF4-FFF2-40B4-BE49-F238E27FC236}">
                <a16:creationId xmlns:a16="http://schemas.microsoft.com/office/drawing/2014/main" id="{464FC94B-6FDF-7080-3B7A-74CD58805EEA}"/>
              </a:ext>
            </a:extLst>
          </p:cNvPr>
          <p:cNvSpPr txBox="1"/>
          <p:nvPr/>
        </p:nvSpPr>
        <p:spPr>
          <a:xfrm>
            <a:off x="364486" y="4555931"/>
            <a:ext cx="3157531" cy="369332"/>
          </a:xfrm>
          <a:prstGeom prst="rect">
            <a:avLst/>
          </a:prstGeom>
          <a:noFill/>
        </p:spPr>
        <p:txBody>
          <a:bodyPr wrap="none" rtlCol="0">
            <a:spAutoFit/>
          </a:bodyPr>
          <a:lstStyle/>
          <a:p>
            <a:r>
              <a:rPr lang="en-US" dirty="0"/>
              <a:t>Other parameters start from 0 </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DC4356AC-30A6-0375-ECC6-675C4B3FB9B1}"/>
                  </a:ext>
                </a:extLst>
              </p:cNvPr>
              <p:cNvSpPr txBox="1"/>
              <p:nvPr/>
            </p:nvSpPr>
            <p:spPr>
              <a:xfrm>
                <a:off x="74524" y="1402171"/>
                <a:ext cx="2058396" cy="60946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𝑉</m:t>
                      </m:r>
                      <m:d>
                        <m:dPr>
                          <m:ctrlPr>
                            <a:rPr lang="en-US" sz="1200" b="0" i="1" smtClean="0">
                              <a:latin typeface="Cambria Math" panose="02040503050406030204" pitchFamily="18" charset="0"/>
                            </a:rPr>
                          </m:ctrlPr>
                        </m:dPr>
                        <m:e>
                          <m:r>
                            <a:rPr lang="en-US" sz="1200" b="0" i="1" smtClean="0">
                              <a:latin typeface="Cambria Math" panose="02040503050406030204" pitchFamily="18" charset="0"/>
                            </a:rPr>
                            <m:t>𝑡</m:t>
                          </m:r>
                        </m:e>
                      </m:d>
                      <m:r>
                        <a:rPr lang="en-US" sz="1200" b="0" i="1" smtClean="0">
                          <a:latin typeface="Cambria Math" panose="02040503050406030204" pitchFamily="18" charset="0"/>
                        </a:rPr>
                        <m:t>= </m:t>
                      </m:r>
                      <m:nary>
                        <m:naryPr>
                          <m:chr m:val="∑"/>
                          <m:ctrlPr>
                            <a:rPr lang="en-US" sz="1200" i="1" smtClean="0">
                              <a:latin typeface="Cambria Math" panose="02040503050406030204" pitchFamily="18" charset="0"/>
                            </a:rPr>
                          </m:ctrlPr>
                        </m:naryPr>
                        <m:sub>
                          <m:r>
                            <a:rPr lang="en-US" sz="1200" b="0" i="1" smtClean="0">
                              <a:latin typeface="Cambria Math" panose="02040503050406030204" pitchFamily="18" charset="0"/>
                            </a:rPr>
                            <m:t>𝜏</m:t>
                          </m:r>
                          <m:r>
                            <a:rPr lang="en-US" sz="1200" b="0" i="1" smtClean="0">
                              <a:latin typeface="Cambria Math" panose="02040503050406030204" pitchFamily="18" charset="0"/>
                            </a:rPr>
                            <m:t>=0</m:t>
                          </m:r>
                        </m:sub>
                        <m:sup>
                          <m:r>
                            <a:rPr lang="en-US" sz="1200" b="0" i="1" smtClean="0">
                              <a:latin typeface="Cambria Math" panose="02040503050406030204" pitchFamily="18" charset="0"/>
                            </a:rPr>
                            <m:t>𝑡</m:t>
                          </m:r>
                        </m:sup>
                        <m:e>
                          <m:r>
                            <a:rPr lang="en-US" sz="1200" b="0" i="1" smtClean="0">
                              <a:latin typeface="Cambria Math" panose="02040503050406030204" pitchFamily="18" charset="0"/>
                            </a:rPr>
                            <m:t>𝑈</m:t>
                          </m:r>
                          <m:r>
                            <a:rPr lang="en-US" sz="1200" b="0" i="1" smtClean="0">
                              <a:latin typeface="Cambria Math" panose="02040503050406030204" pitchFamily="18" charset="0"/>
                            </a:rPr>
                            <m:t>(</m:t>
                          </m:r>
                          <m:r>
                            <a:rPr lang="en-US" sz="1200" b="0" i="1" smtClean="0">
                              <a:latin typeface="Cambria Math" panose="02040503050406030204" pitchFamily="18" charset="0"/>
                            </a:rPr>
                            <m:t>𝑡</m:t>
                          </m:r>
                          <m:r>
                            <a:rPr lang="en-US" sz="1200" b="0" i="1" smtClean="0">
                              <a:latin typeface="Cambria Math" panose="02040503050406030204" pitchFamily="18" charset="0"/>
                            </a:rPr>
                            <m:t>)</m:t>
                          </m:r>
                        </m:e>
                      </m:nary>
                    </m:oMath>
                  </m:oMathPara>
                </a14:m>
                <a:endParaRPr lang="en-US"/>
              </a:p>
            </p:txBody>
          </p:sp>
        </mc:Choice>
        <mc:Fallback xmlns="">
          <p:sp>
            <p:nvSpPr>
              <p:cNvPr id="12" name="TextBox 11">
                <a:extLst>
                  <a:ext uri="{FF2B5EF4-FFF2-40B4-BE49-F238E27FC236}">
                    <a16:creationId xmlns:a16="http://schemas.microsoft.com/office/drawing/2014/main" id="{DC4356AC-30A6-0375-ECC6-675C4B3FB9B1}"/>
                  </a:ext>
                </a:extLst>
              </p:cNvPr>
              <p:cNvSpPr txBox="1">
                <a:spLocks noRot="1" noChangeAspect="1" noMove="1" noResize="1" noEditPoints="1" noAdjustHandles="1" noChangeArrowheads="1" noChangeShapeType="1" noTextEdit="1"/>
              </p:cNvSpPr>
              <p:nvPr/>
            </p:nvSpPr>
            <p:spPr>
              <a:xfrm>
                <a:off x="74524" y="1402171"/>
                <a:ext cx="2058396" cy="609462"/>
              </a:xfrm>
              <a:prstGeom prst="rect">
                <a:avLst/>
              </a:prstGeom>
              <a:blipFill>
                <a:blip r:embed="rId9"/>
                <a:stretch>
                  <a:fillRect/>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63A3D837-4D97-482F-060E-27A6C7A41E32}"/>
              </a:ext>
            </a:extLst>
          </p:cNvPr>
          <p:cNvSpPr txBox="1"/>
          <p:nvPr/>
        </p:nvSpPr>
        <p:spPr>
          <a:xfrm>
            <a:off x="5000997" y="-22172"/>
            <a:ext cx="1912062" cy="369332"/>
          </a:xfrm>
          <a:prstGeom prst="rect">
            <a:avLst/>
          </a:prstGeom>
          <a:noFill/>
        </p:spPr>
        <p:txBody>
          <a:bodyPr wrap="none" rtlCol="0">
            <a:spAutoFit/>
          </a:bodyPr>
          <a:lstStyle/>
          <a:p>
            <a:r>
              <a:rPr lang="en-US"/>
              <a:t>Objective function</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8F34066-1503-E8FC-D1D6-FA48AA5323FB}"/>
                  </a:ext>
                </a:extLst>
              </p:cNvPr>
              <p:cNvSpPr txBox="1"/>
              <p:nvPr/>
            </p:nvSpPr>
            <p:spPr>
              <a:xfrm>
                <a:off x="286195" y="4925263"/>
                <a:ext cx="228684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0.1≤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𝜙</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𝜙</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𝜉</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𝜉</m:t>
                          </m:r>
                        </m:e>
                        <m:sub>
                          <m:r>
                            <a:rPr lang="en-US" b="0" i="1" smtClean="0">
                              <a:latin typeface="Cambria Math" panose="02040503050406030204" pitchFamily="18" charset="0"/>
                            </a:rPr>
                            <m:t>2</m:t>
                          </m:r>
                        </m:sub>
                      </m:sSub>
                      <m:r>
                        <a:rPr lang="en-US" b="0" i="1" smtClean="0">
                          <a:latin typeface="Cambria Math" panose="02040503050406030204" pitchFamily="18" charset="0"/>
                        </a:rPr>
                        <m:t>≤1</m:t>
                      </m:r>
                    </m:oMath>
                  </m:oMathPara>
                </a14:m>
                <a:endParaRPr lang="en-US" dirty="0"/>
              </a:p>
            </p:txBody>
          </p:sp>
        </mc:Choice>
        <mc:Fallback xmlns="">
          <p:sp>
            <p:nvSpPr>
              <p:cNvPr id="5" name="TextBox 4">
                <a:extLst>
                  <a:ext uri="{FF2B5EF4-FFF2-40B4-BE49-F238E27FC236}">
                    <a16:creationId xmlns:a16="http://schemas.microsoft.com/office/drawing/2014/main" id="{A8F34066-1503-E8FC-D1D6-FA48AA5323FB}"/>
                  </a:ext>
                </a:extLst>
              </p:cNvPr>
              <p:cNvSpPr txBox="1">
                <a:spLocks noRot="1" noChangeAspect="1" noMove="1" noResize="1" noEditPoints="1" noAdjustHandles="1" noChangeArrowheads="1" noChangeShapeType="1" noTextEdit="1"/>
              </p:cNvSpPr>
              <p:nvPr/>
            </p:nvSpPr>
            <p:spPr>
              <a:xfrm>
                <a:off x="286195" y="4925263"/>
                <a:ext cx="2286844" cy="276999"/>
              </a:xfrm>
              <a:prstGeom prst="rect">
                <a:avLst/>
              </a:prstGeom>
              <a:blipFill>
                <a:blip r:embed="rId10"/>
                <a:stretch>
                  <a:fillRect l="-2133" t="-2222" r="-1867" b="-3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39EC2EB3-6A37-0D7D-DDF1-FCCB77DE7727}"/>
                  </a:ext>
                </a:extLst>
              </p:cNvPr>
              <p:cNvSpPr txBox="1"/>
              <p:nvPr/>
            </p:nvSpPr>
            <p:spPr>
              <a:xfrm>
                <a:off x="286195" y="5226389"/>
                <a:ext cx="3520194" cy="30309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0.01≤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𝜎</m:t>
                          </m:r>
                        </m:e>
                        <m:sub>
                          <m:r>
                            <a:rPr lang="en-US" b="0" i="1" smtClean="0">
                              <a:latin typeface="Cambria Math" panose="02040503050406030204" pitchFamily="18" charset="0"/>
                            </a:rPr>
                            <m:t>𝑆</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𝜎</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𝑚</m:t>
                              </m:r>
                            </m:sub>
                          </m:sSub>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𝜎</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h</m:t>
                              </m:r>
                            </m:sub>
                          </m:sSub>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𝜅</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h</m:t>
                              </m:r>
                            </m:sub>
                          </m:sSub>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𝜅</m:t>
                          </m:r>
                        </m:e>
                        <m:sub>
                          <m:r>
                            <a:rPr lang="en-US" b="0" i="1" smtClean="0">
                              <a:latin typeface="Cambria Math" panose="02040503050406030204" pitchFamily="18" charset="0"/>
                            </a:rPr>
                            <m:t>𝑅</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𝜅</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𝑚</m:t>
                              </m:r>
                            </m:sub>
                          </m:sSub>
                        </m:sub>
                      </m:sSub>
                      <m:r>
                        <a:rPr lang="en-US" b="0" i="1" smtClean="0">
                          <a:latin typeface="Cambria Math" panose="02040503050406030204" pitchFamily="18" charset="0"/>
                        </a:rPr>
                        <m:t>≤1</m:t>
                      </m:r>
                    </m:oMath>
                  </m:oMathPara>
                </a14:m>
                <a:endParaRPr lang="en-US" dirty="0"/>
              </a:p>
            </p:txBody>
          </p:sp>
        </mc:Choice>
        <mc:Fallback xmlns="">
          <p:sp>
            <p:nvSpPr>
              <p:cNvPr id="11" name="TextBox 10">
                <a:extLst>
                  <a:ext uri="{FF2B5EF4-FFF2-40B4-BE49-F238E27FC236}">
                    <a16:creationId xmlns:a16="http://schemas.microsoft.com/office/drawing/2014/main" id="{39EC2EB3-6A37-0D7D-DDF1-FCCB77DE7727}"/>
                  </a:ext>
                </a:extLst>
              </p:cNvPr>
              <p:cNvSpPr txBox="1">
                <a:spLocks noRot="1" noChangeAspect="1" noMove="1" noResize="1" noEditPoints="1" noAdjustHandles="1" noChangeArrowheads="1" noChangeShapeType="1" noTextEdit="1"/>
              </p:cNvSpPr>
              <p:nvPr/>
            </p:nvSpPr>
            <p:spPr>
              <a:xfrm>
                <a:off x="286195" y="5226389"/>
                <a:ext cx="3520194" cy="303096"/>
              </a:xfrm>
              <a:prstGeom prst="rect">
                <a:avLst/>
              </a:prstGeom>
              <a:blipFill>
                <a:blip r:embed="rId11"/>
                <a:stretch>
                  <a:fillRect l="-1213" r="-1040" b="-1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F451590-DC5A-FC90-48B6-D2C9190F80B4}"/>
                  </a:ext>
                </a:extLst>
              </p:cNvPr>
              <p:cNvSpPr txBox="1"/>
              <p:nvPr/>
            </p:nvSpPr>
            <p:spPr>
              <a:xfrm>
                <a:off x="374393" y="5862425"/>
                <a:ext cx="141121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0</m:t>
                      </m:r>
                      <m:r>
                        <a:rPr lang="en-US" b="0" i="1" smtClean="0">
                          <a:latin typeface="Cambria Math" panose="02040503050406030204" pitchFamily="18" charset="0"/>
                        </a:rPr>
                        <m:t>.2≤</m:t>
                      </m:r>
                      <m:r>
                        <a:rPr lang="en-US" b="0" i="1" smtClean="0">
                          <a:latin typeface="Cambria Math" panose="02040503050406030204" pitchFamily="18" charset="0"/>
                        </a:rPr>
                        <m:t>𝛽</m:t>
                      </m:r>
                      <m:r>
                        <a:rPr lang="en-US" b="0" i="1" smtClean="0">
                          <a:latin typeface="Cambria Math" panose="02040503050406030204" pitchFamily="18" charset="0"/>
                        </a:rPr>
                        <m:t>≤0.4</m:t>
                      </m:r>
                    </m:oMath>
                  </m:oMathPara>
                </a14:m>
                <a:endParaRPr lang="en-US"/>
              </a:p>
            </p:txBody>
          </p:sp>
        </mc:Choice>
        <mc:Fallback xmlns="">
          <p:sp>
            <p:nvSpPr>
              <p:cNvPr id="15" name="TextBox 14">
                <a:extLst>
                  <a:ext uri="{FF2B5EF4-FFF2-40B4-BE49-F238E27FC236}">
                    <a16:creationId xmlns:a16="http://schemas.microsoft.com/office/drawing/2014/main" id="{3F451590-DC5A-FC90-48B6-D2C9190F80B4}"/>
                  </a:ext>
                </a:extLst>
              </p:cNvPr>
              <p:cNvSpPr txBox="1">
                <a:spLocks noRot="1" noChangeAspect="1" noMove="1" noResize="1" noEditPoints="1" noAdjustHandles="1" noChangeArrowheads="1" noChangeShapeType="1" noTextEdit="1"/>
              </p:cNvSpPr>
              <p:nvPr/>
            </p:nvSpPr>
            <p:spPr>
              <a:xfrm>
                <a:off x="374393" y="5862425"/>
                <a:ext cx="1411219" cy="276999"/>
              </a:xfrm>
              <a:prstGeom prst="rect">
                <a:avLst/>
              </a:prstGeom>
              <a:blipFill>
                <a:blip r:embed="rId12"/>
                <a:stretch>
                  <a:fillRect l="-3448" t="-4444" r="-3448" b="-3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47B8A839-BDC8-2ECC-1338-3D6A1013B446}"/>
                  </a:ext>
                </a:extLst>
              </p:cNvPr>
              <p:cNvSpPr txBox="1"/>
              <p:nvPr/>
            </p:nvSpPr>
            <p:spPr>
              <a:xfrm>
                <a:off x="374393" y="6163095"/>
                <a:ext cx="17823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0</m:t>
                      </m:r>
                      <m:r>
                        <a:rPr lang="en-US" b="0" i="1" smtClean="0">
                          <a:latin typeface="Cambria Math" panose="02040503050406030204" pitchFamily="18" charset="0"/>
                        </a:rPr>
                        <m:t>.001≤</m:t>
                      </m:r>
                      <m:r>
                        <a:rPr lang="en-US" b="0" i="1" smtClean="0">
                          <a:latin typeface="Cambria Math" panose="02040503050406030204" pitchFamily="18" charset="0"/>
                        </a:rPr>
                        <m:t>𝜇</m:t>
                      </m:r>
                      <m:r>
                        <a:rPr lang="en-US" b="0" i="1" smtClean="0">
                          <a:latin typeface="Cambria Math" panose="02040503050406030204" pitchFamily="18" charset="0"/>
                        </a:rPr>
                        <m:t>≤0.01</m:t>
                      </m:r>
                    </m:oMath>
                  </m:oMathPara>
                </a14:m>
                <a:endParaRPr lang="en-US"/>
              </a:p>
            </p:txBody>
          </p:sp>
        </mc:Choice>
        <mc:Fallback xmlns="">
          <p:sp>
            <p:nvSpPr>
              <p:cNvPr id="16" name="TextBox 15">
                <a:extLst>
                  <a:ext uri="{FF2B5EF4-FFF2-40B4-BE49-F238E27FC236}">
                    <a16:creationId xmlns:a16="http://schemas.microsoft.com/office/drawing/2014/main" id="{47B8A839-BDC8-2ECC-1338-3D6A1013B446}"/>
                  </a:ext>
                </a:extLst>
              </p:cNvPr>
              <p:cNvSpPr txBox="1">
                <a:spLocks noRot="1" noChangeAspect="1" noMove="1" noResize="1" noEditPoints="1" noAdjustHandles="1" noChangeArrowheads="1" noChangeShapeType="1" noTextEdit="1"/>
              </p:cNvSpPr>
              <p:nvPr/>
            </p:nvSpPr>
            <p:spPr>
              <a:xfrm>
                <a:off x="374393" y="6163095"/>
                <a:ext cx="1782347" cy="276999"/>
              </a:xfrm>
              <a:prstGeom prst="rect">
                <a:avLst/>
              </a:prstGeom>
              <a:blipFill>
                <a:blip r:embed="rId13"/>
                <a:stretch>
                  <a:fillRect l="-2389" r="-2730" b="-2444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E747C10A-F47E-087F-E575-EC85A71BA04A}"/>
                  </a:ext>
                </a:extLst>
              </p:cNvPr>
              <p:cNvSpPr txBox="1"/>
              <p:nvPr/>
            </p:nvSpPr>
            <p:spPr>
              <a:xfrm>
                <a:off x="364486" y="6416497"/>
                <a:ext cx="137948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0</m:t>
                      </m:r>
                      <m:r>
                        <a:rPr lang="en-US" b="0" i="1" smtClean="0">
                          <a:latin typeface="Cambria Math" panose="02040503050406030204" pitchFamily="18" charset="0"/>
                        </a:rPr>
                        <m:t>.1≤</m:t>
                      </m:r>
                      <m:r>
                        <a:rPr lang="en-US" b="0" i="1" smtClean="0">
                          <a:latin typeface="Cambria Math" panose="02040503050406030204" pitchFamily="18" charset="0"/>
                        </a:rPr>
                        <m:t>𝜖</m:t>
                      </m:r>
                      <m:r>
                        <a:rPr lang="en-US" b="0" i="1" smtClean="0">
                          <a:latin typeface="Cambria Math" panose="02040503050406030204" pitchFamily="18" charset="0"/>
                        </a:rPr>
                        <m:t>≤1.0</m:t>
                      </m:r>
                    </m:oMath>
                  </m:oMathPara>
                </a14:m>
                <a:endParaRPr lang="en-US" dirty="0"/>
              </a:p>
            </p:txBody>
          </p:sp>
        </mc:Choice>
        <mc:Fallback xmlns="">
          <p:sp>
            <p:nvSpPr>
              <p:cNvPr id="17" name="TextBox 16">
                <a:extLst>
                  <a:ext uri="{FF2B5EF4-FFF2-40B4-BE49-F238E27FC236}">
                    <a16:creationId xmlns:a16="http://schemas.microsoft.com/office/drawing/2014/main" id="{E747C10A-F47E-087F-E575-EC85A71BA04A}"/>
                  </a:ext>
                </a:extLst>
              </p:cNvPr>
              <p:cNvSpPr txBox="1">
                <a:spLocks noRot="1" noChangeAspect="1" noMove="1" noResize="1" noEditPoints="1" noAdjustHandles="1" noChangeArrowheads="1" noChangeShapeType="1" noTextEdit="1"/>
              </p:cNvSpPr>
              <p:nvPr/>
            </p:nvSpPr>
            <p:spPr>
              <a:xfrm>
                <a:off x="364486" y="6416497"/>
                <a:ext cx="1379480" cy="276999"/>
              </a:xfrm>
              <a:prstGeom prst="rect">
                <a:avLst/>
              </a:prstGeom>
              <a:blipFill>
                <a:blip r:embed="rId14"/>
                <a:stretch>
                  <a:fillRect l="-3982" r="-3540" b="-1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7F881834-F4C5-6011-0C40-A7B1CB746001}"/>
                  </a:ext>
                </a:extLst>
              </p:cNvPr>
              <p:cNvSpPr txBox="1"/>
              <p:nvPr/>
            </p:nvSpPr>
            <p:spPr>
              <a:xfrm>
                <a:off x="2248913" y="5886022"/>
                <a:ext cx="152105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0</m:t>
                      </m:r>
                      <m:r>
                        <a:rPr lang="en-US" b="0" i="1" smtClean="0">
                          <a:latin typeface="Cambria Math" panose="02040503050406030204" pitchFamily="18" charset="0"/>
                        </a:rPr>
                        <m:t>.01≤</m:t>
                      </m:r>
                      <m:r>
                        <a:rPr lang="en-US" b="0" i="1" smtClean="0">
                          <a:latin typeface="Cambria Math" panose="02040503050406030204" pitchFamily="18" charset="0"/>
                        </a:rPr>
                        <m:t>𝛾</m:t>
                      </m:r>
                      <m:r>
                        <a:rPr lang="en-US" b="0" i="1" smtClean="0">
                          <a:latin typeface="Cambria Math" panose="02040503050406030204" pitchFamily="18" charset="0"/>
                        </a:rPr>
                        <m:t>≤0.3</m:t>
                      </m:r>
                    </m:oMath>
                  </m:oMathPara>
                </a14:m>
                <a:endParaRPr lang="en-US"/>
              </a:p>
            </p:txBody>
          </p:sp>
        </mc:Choice>
        <mc:Fallback xmlns="">
          <p:sp>
            <p:nvSpPr>
              <p:cNvPr id="18" name="TextBox 17">
                <a:extLst>
                  <a:ext uri="{FF2B5EF4-FFF2-40B4-BE49-F238E27FC236}">
                    <a16:creationId xmlns:a16="http://schemas.microsoft.com/office/drawing/2014/main" id="{7F881834-F4C5-6011-0C40-A7B1CB746001}"/>
                  </a:ext>
                </a:extLst>
              </p:cNvPr>
              <p:cNvSpPr txBox="1">
                <a:spLocks noRot="1" noChangeAspect="1" noMove="1" noResize="1" noEditPoints="1" noAdjustHandles="1" noChangeArrowheads="1" noChangeShapeType="1" noTextEdit="1"/>
              </p:cNvSpPr>
              <p:nvPr/>
            </p:nvSpPr>
            <p:spPr>
              <a:xfrm>
                <a:off x="2248913" y="5886022"/>
                <a:ext cx="1521057" cy="276999"/>
              </a:xfrm>
              <a:prstGeom prst="rect">
                <a:avLst/>
              </a:prstGeom>
              <a:blipFill>
                <a:blip r:embed="rId15"/>
                <a:stretch>
                  <a:fillRect l="-3614" r="-3614" b="-222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2E9B9FBD-CEB3-51EA-432B-EA706F6CACEA}"/>
                  </a:ext>
                </a:extLst>
              </p:cNvPr>
              <p:cNvSpPr txBox="1"/>
              <p:nvPr/>
            </p:nvSpPr>
            <p:spPr>
              <a:xfrm>
                <a:off x="2215473" y="6186692"/>
                <a:ext cx="1618584" cy="3021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0</m:t>
                      </m:r>
                      <m:r>
                        <a:rPr lang="en-US" b="0" i="1" smtClean="0">
                          <a:latin typeface="Cambria Math" panose="02040503050406030204" pitchFamily="18" charset="0"/>
                        </a:rPr>
                        <m:t>.1≤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𝜂</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𝑚</m:t>
                              </m:r>
                            </m:sub>
                          </m:sSub>
                        </m:sub>
                      </m:sSub>
                      <m:r>
                        <a:rPr lang="en-US" b="0" i="1" smtClean="0">
                          <a:latin typeface="Cambria Math" panose="02040503050406030204" pitchFamily="18" charset="0"/>
                        </a:rPr>
                        <m:t>≤1.0</m:t>
                      </m:r>
                    </m:oMath>
                  </m:oMathPara>
                </a14:m>
                <a:endParaRPr lang="en-US" dirty="0"/>
              </a:p>
            </p:txBody>
          </p:sp>
        </mc:Choice>
        <mc:Fallback xmlns="">
          <p:sp>
            <p:nvSpPr>
              <p:cNvPr id="19" name="TextBox 18">
                <a:extLst>
                  <a:ext uri="{FF2B5EF4-FFF2-40B4-BE49-F238E27FC236}">
                    <a16:creationId xmlns:a16="http://schemas.microsoft.com/office/drawing/2014/main" id="{2E9B9FBD-CEB3-51EA-432B-EA706F6CACEA}"/>
                  </a:ext>
                </a:extLst>
              </p:cNvPr>
              <p:cNvSpPr txBox="1">
                <a:spLocks noRot="1" noChangeAspect="1" noMove="1" noResize="1" noEditPoints="1" noAdjustHandles="1" noChangeArrowheads="1" noChangeShapeType="1" noTextEdit="1"/>
              </p:cNvSpPr>
              <p:nvPr/>
            </p:nvSpPr>
            <p:spPr>
              <a:xfrm>
                <a:off x="2215473" y="6186692"/>
                <a:ext cx="1618584" cy="302199"/>
              </a:xfrm>
              <a:prstGeom prst="rect">
                <a:avLst/>
              </a:prstGeom>
              <a:blipFill>
                <a:blip r:embed="rId16"/>
                <a:stretch>
                  <a:fillRect l="-2632" r="-3008" b="-183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8F54735A-3F67-B7F7-5A0A-F899AD8B7120}"/>
                  </a:ext>
                </a:extLst>
              </p:cNvPr>
              <p:cNvSpPr txBox="1"/>
              <p:nvPr/>
            </p:nvSpPr>
            <p:spPr>
              <a:xfrm>
                <a:off x="2239006" y="6440094"/>
                <a:ext cx="1589088" cy="30309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0</m:t>
                      </m:r>
                      <m:r>
                        <a:rPr lang="en-US" b="0" i="1" smtClean="0">
                          <a:latin typeface="Cambria Math" panose="02040503050406030204" pitchFamily="18" charset="0"/>
                        </a:rPr>
                        <m:t>.1≤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𝜂</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h</m:t>
                              </m:r>
                            </m:sub>
                          </m:sSub>
                        </m:sub>
                      </m:sSub>
                      <m:r>
                        <a:rPr lang="en-US" b="0" i="1" smtClean="0">
                          <a:latin typeface="Cambria Math" panose="02040503050406030204" pitchFamily="18" charset="0"/>
                        </a:rPr>
                        <m:t>≤1.0</m:t>
                      </m:r>
                    </m:oMath>
                  </m:oMathPara>
                </a14:m>
                <a:endParaRPr lang="en-US" dirty="0"/>
              </a:p>
            </p:txBody>
          </p:sp>
        </mc:Choice>
        <mc:Fallback xmlns="">
          <p:sp>
            <p:nvSpPr>
              <p:cNvPr id="20" name="TextBox 19">
                <a:extLst>
                  <a:ext uri="{FF2B5EF4-FFF2-40B4-BE49-F238E27FC236}">
                    <a16:creationId xmlns:a16="http://schemas.microsoft.com/office/drawing/2014/main" id="{8F54735A-3F67-B7F7-5A0A-F899AD8B7120}"/>
                  </a:ext>
                </a:extLst>
              </p:cNvPr>
              <p:cNvSpPr txBox="1">
                <a:spLocks noRot="1" noChangeAspect="1" noMove="1" noResize="1" noEditPoints="1" noAdjustHandles="1" noChangeArrowheads="1" noChangeShapeType="1" noTextEdit="1"/>
              </p:cNvSpPr>
              <p:nvPr/>
            </p:nvSpPr>
            <p:spPr>
              <a:xfrm>
                <a:off x="2239006" y="6440094"/>
                <a:ext cx="1589088" cy="303096"/>
              </a:xfrm>
              <a:prstGeom prst="rect">
                <a:avLst/>
              </a:prstGeom>
              <a:blipFill>
                <a:blip r:embed="rId17"/>
                <a:stretch>
                  <a:fillRect l="-2682" r="-3448" b="-1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2" name="TextBox 121">
                <a:extLst>
                  <a:ext uri="{FF2B5EF4-FFF2-40B4-BE49-F238E27FC236}">
                    <a16:creationId xmlns:a16="http://schemas.microsoft.com/office/drawing/2014/main" id="{B5828CF2-A5B9-709F-77C6-9430888C9F18}"/>
                  </a:ext>
                </a:extLst>
              </p:cNvPr>
              <p:cNvSpPr txBox="1"/>
              <p:nvPr/>
            </p:nvSpPr>
            <p:spPr>
              <a:xfrm>
                <a:off x="4011416" y="6174242"/>
                <a:ext cx="1599284" cy="3021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0</m:t>
                      </m:r>
                      <m:r>
                        <a:rPr lang="en-US" b="0" i="1" smtClean="0">
                          <a:latin typeface="Cambria Math" panose="02040503050406030204" pitchFamily="18" charset="0"/>
                        </a:rPr>
                        <m:t>.1≤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𝜂</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𝑚</m:t>
                              </m:r>
                            </m:sub>
                          </m:sSub>
                        </m:sub>
                      </m:sSub>
                      <m:r>
                        <a:rPr lang="en-US" b="0" i="1" smtClean="0">
                          <a:latin typeface="Cambria Math" panose="02040503050406030204" pitchFamily="18" charset="0"/>
                        </a:rPr>
                        <m:t>≤1.0</m:t>
                      </m:r>
                    </m:oMath>
                  </m:oMathPara>
                </a14:m>
                <a:endParaRPr lang="en-US" dirty="0"/>
              </a:p>
            </p:txBody>
          </p:sp>
        </mc:Choice>
        <mc:Fallback xmlns="">
          <p:sp>
            <p:nvSpPr>
              <p:cNvPr id="122" name="TextBox 121">
                <a:extLst>
                  <a:ext uri="{FF2B5EF4-FFF2-40B4-BE49-F238E27FC236}">
                    <a16:creationId xmlns:a16="http://schemas.microsoft.com/office/drawing/2014/main" id="{B5828CF2-A5B9-709F-77C6-9430888C9F18}"/>
                  </a:ext>
                </a:extLst>
              </p:cNvPr>
              <p:cNvSpPr txBox="1">
                <a:spLocks noRot="1" noChangeAspect="1" noMove="1" noResize="1" noEditPoints="1" noAdjustHandles="1" noChangeArrowheads="1" noChangeShapeType="1" noTextEdit="1"/>
              </p:cNvSpPr>
              <p:nvPr/>
            </p:nvSpPr>
            <p:spPr>
              <a:xfrm>
                <a:off x="4011416" y="6174242"/>
                <a:ext cx="1599284" cy="302199"/>
              </a:xfrm>
              <a:prstGeom prst="rect">
                <a:avLst/>
              </a:prstGeom>
              <a:blipFill>
                <a:blip r:embed="rId18"/>
                <a:stretch>
                  <a:fillRect l="-2672" r="-3435" b="-183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3" name="TextBox 122">
                <a:extLst>
                  <a:ext uri="{FF2B5EF4-FFF2-40B4-BE49-F238E27FC236}">
                    <a16:creationId xmlns:a16="http://schemas.microsoft.com/office/drawing/2014/main" id="{D0717CC7-19C6-B281-0CE5-A97FABBCF682}"/>
                  </a:ext>
                </a:extLst>
              </p:cNvPr>
              <p:cNvSpPr txBox="1"/>
              <p:nvPr/>
            </p:nvSpPr>
            <p:spPr>
              <a:xfrm>
                <a:off x="4021252" y="6483802"/>
                <a:ext cx="1561838" cy="30309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0</m:t>
                      </m:r>
                      <m:r>
                        <a:rPr lang="en-US" b="0" i="1" smtClean="0">
                          <a:latin typeface="Cambria Math" panose="02040503050406030204" pitchFamily="18" charset="0"/>
                        </a:rPr>
                        <m:t>.1≤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𝜂</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h</m:t>
                              </m:r>
                            </m:sub>
                          </m:sSub>
                        </m:sub>
                      </m:sSub>
                      <m:r>
                        <a:rPr lang="en-US" b="0" i="1" smtClean="0">
                          <a:latin typeface="Cambria Math" panose="02040503050406030204" pitchFamily="18" charset="0"/>
                        </a:rPr>
                        <m:t>≤1.0</m:t>
                      </m:r>
                    </m:oMath>
                  </m:oMathPara>
                </a14:m>
                <a:endParaRPr lang="en-US" dirty="0"/>
              </a:p>
            </p:txBody>
          </p:sp>
        </mc:Choice>
        <mc:Fallback xmlns="">
          <p:sp>
            <p:nvSpPr>
              <p:cNvPr id="123" name="TextBox 122">
                <a:extLst>
                  <a:ext uri="{FF2B5EF4-FFF2-40B4-BE49-F238E27FC236}">
                    <a16:creationId xmlns:a16="http://schemas.microsoft.com/office/drawing/2014/main" id="{D0717CC7-19C6-B281-0CE5-A97FABBCF682}"/>
                  </a:ext>
                </a:extLst>
              </p:cNvPr>
              <p:cNvSpPr txBox="1">
                <a:spLocks noRot="1" noChangeAspect="1" noMove="1" noResize="1" noEditPoints="1" noAdjustHandles="1" noChangeArrowheads="1" noChangeShapeType="1" noTextEdit="1"/>
              </p:cNvSpPr>
              <p:nvPr/>
            </p:nvSpPr>
            <p:spPr>
              <a:xfrm>
                <a:off x="4021252" y="6483802"/>
                <a:ext cx="1561838" cy="303096"/>
              </a:xfrm>
              <a:prstGeom prst="rect">
                <a:avLst/>
              </a:prstGeom>
              <a:blipFill>
                <a:blip r:embed="rId19"/>
                <a:stretch>
                  <a:fillRect l="-3516" r="-3125" b="-18367"/>
                </a:stretch>
              </a:blipFill>
            </p:spPr>
            <p:txBody>
              <a:bodyPr/>
              <a:lstStyle/>
              <a:p>
                <a:r>
                  <a:rPr lang="en-US">
                    <a:noFill/>
                  </a:rPr>
                  <a:t> </a:t>
                </a:r>
              </a:p>
            </p:txBody>
          </p:sp>
        </mc:Fallback>
      </mc:AlternateContent>
    </p:spTree>
    <p:extLst>
      <p:ext uri="{BB962C8B-B14F-4D97-AF65-F5344CB8AC3E}">
        <p14:creationId xmlns:p14="http://schemas.microsoft.com/office/powerpoint/2010/main" val="23054994"/>
      </p:ext>
    </p:extLst>
  </p:cSld>
  <p:clrMapOvr>
    <a:masterClrMapping/>
  </p:clrMapOvr>
  <p:extLst>
    <p:ext uri="{6950BFC3-D8DA-4A85-94F7-54DA5524770B}">
      <p188:commentRel xmlns:p188="http://schemas.microsoft.com/office/powerpoint/2018/8/main" r:id="rId2"/>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E28F563-F94F-88AE-2F9F-CBF82FF02C4B}"/>
              </a:ext>
            </a:extLst>
          </p:cNvPr>
          <p:cNvPicPr>
            <a:picLocks noChangeAspect="1"/>
          </p:cNvPicPr>
          <p:nvPr/>
        </p:nvPicPr>
        <p:blipFill>
          <a:blip r:embed="rId2">
            <a:extLst>
              <a:ext uri="{28A0092B-C50C-407E-A947-70E740481C1C}">
                <a14:useLocalDpi xmlns:a14="http://schemas.microsoft.com/office/drawing/2010/main" val="0"/>
              </a:ext>
            </a:extLst>
          </a:blip>
          <a:srcRect l="2884" r="2884"/>
          <a:stretch/>
        </p:blipFill>
        <p:spPr>
          <a:xfrm>
            <a:off x="877824" y="854964"/>
            <a:ext cx="10058400" cy="5148072"/>
          </a:xfrm>
          <a:prstGeom prst="rect">
            <a:avLst/>
          </a:prstGeom>
        </p:spPr>
      </p:pic>
      <p:sp>
        <p:nvSpPr>
          <p:cNvPr id="4" name="TextBox 3">
            <a:extLst>
              <a:ext uri="{FF2B5EF4-FFF2-40B4-BE49-F238E27FC236}">
                <a16:creationId xmlns:a16="http://schemas.microsoft.com/office/drawing/2014/main" id="{A43BDBBD-BD75-3CEE-5F06-F5C156B837BB}"/>
              </a:ext>
            </a:extLst>
          </p:cNvPr>
          <p:cNvSpPr txBox="1"/>
          <p:nvPr/>
        </p:nvSpPr>
        <p:spPr>
          <a:xfrm>
            <a:off x="4658156" y="137160"/>
            <a:ext cx="2497735" cy="369332"/>
          </a:xfrm>
          <a:prstGeom prst="rect">
            <a:avLst/>
          </a:prstGeom>
          <a:noFill/>
        </p:spPr>
        <p:txBody>
          <a:bodyPr wrap="none" rtlCol="0">
            <a:spAutoFit/>
          </a:bodyPr>
          <a:lstStyle/>
          <a:p>
            <a:r>
              <a:rPr lang="en-US" dirty="0"/>
              <a:t>UKF variable estimations</a:t>
            </a:r>
          </a:p>
        </p:txBody>
      </p:sp>
    </p:spTree>
    <p:extLst>
      <p:ext uri="{BB962C8B-B14F-4D97-AF65-F5344CB8AC3E}">
        <p14:creationId xmlns:p14="http://schemas.microsoft.com/office/powerpoint/2010/main" val="4228707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49F0F69-6084-C891-65C0-4061FEAF3097}"/>
              </a:ext>
            </a:extLst>
          </p:cNvPr>
          <p:cNvPicPr>
            <a:picLocks noChangeAspect="1"/>
          </p:cNvPicPr>
          <p:nvPr/>
        </p:nvPicPr>
        <p:blipFill>
          <a:blip r:embed="rId2">
            <a:extLst>
              <a:ext uri="{28A0092B-C50C-407E-A947-70E740481C1C}">
                <a14:useLocalDpi xmlns:a14="http://schemas.microsoft.com/office/drawing/2010/main" val="0"/>
              </a:ext>
            </a:extLst>
          </a:blip>
          <a:srcRect l="2857" r="2857"/>
          <a:stretch/>
        </p:blipFill>
        <p:spPr>
          <a:xfrm>
            <a:off x="731520" y="713232"/>
            <a:ext cx="10993806" cy="5623560"/>
          </a:xfrm>
          <a:prstGeom prst="rect">
            <a:avLst/>
          </a:prstGeom>
        </p:spPr>
      </p:pic>
      <p:sp>
        <p:nvSpPr>
          <p:cNvPr id="4" name="TextBox 3">
            <a:extLst>
              <a:ext uri="{FF2B5EF4-FFF2-40B4-BE49-F238E27FC236}">
                <a16:creationId xmlns:a16="http://schemas.microsoft.com/office/drawing/2014/main" id="{92B2C494-3F96-F835-D90D-50934704E4D8}"/>
              </a:ext>
            </a:extLst>
          </p:cNvPr>
          <p:cNvSpPr txBox="1"/>
          <p:nvPr/>
        </p:nvSpPr>
        <p:spPr>
          <a:xfrm>
            <a:off x="4658156" y="137160"/>
            <a:ext cx="2739533" cy="369332"/>
          </a:xfrm>
          <a:prstGeom prst="rect">
            <a:avLst/>
          </a:prstGeom>
          <a:noFill/>
        </p:spPr>
        <p:txBody>
          <a:bodyPr wrap="none" rtlCol="0">
            <a:spAutoFit/>
          </a:bodyPr>
          <a:lstStyle/>
          <a:p>
            <a:r>
              <a:rPr lang="en-US" dirty="0"/>
              <a:t>UKF parameter estimations</a:t>
            </a:r>
          </a:p>
        </p:txBody>
      </p:sp>
    </p:spTree>
    <p:extLst>
      <p:ext uri="{BB962C8B-B14F-4D97-AF65-F5344CB8AC3E}">
        <p14:creationId xmlns:p14="http://schemas.microsoft.com/office/powerpoint/2010/main" val="12380533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2D1991F-87BE-B590-D5F4-83F590E81EF1}"/>
              </a:ext>
            </a:extLst>
          </p:cNvPr>
          <p:cNvPicPr>
            <a:picLocks noChangeAspect="1"/>
          </p:cNvPicPr>
          <p:nvPr/>
        </p:nvPicPr>
        <p:blipFill>
          <a:blip r:embed="rId2">
            <a:extLst>
              <a:ext uri="{28A0092B-C50C-407E-A947-70E740481C1C}">
                <a14:useLocalDpi xmlns:a14="http://schemas.microsoft.com/office/drawing/2010/main" val="0"/>
              </a:ext>
            </a:extLst>
          </a:blip>
          <a:srcRect l="2767" r="2767"/>
          <a:stretch/>
        </p:blipFill>
        <p:spPr>
          <a:xfrm>
            <a:off x="1033271" y="1005840"/>
            <a:ext cx="10441775" cy="5330952"/>
          </a:xfrm>
          <a:prstGeom prst="rect">
            <a:avLst/>
          </a:prstGeom>
        </p:spPr>
      </p:pic>
      <p:sp>
        <p:nvSpPr>
          <p:cNvPr id="4" name="TextBox 3">
            <a:extLst>
              <a:ext uri="{FF2B5EF4-FFF2-40B4-BE49-F238E27FC236}">
                <a16:creationId xmlns:a16="http://schemas.microsoft.com/office/drawing/2014/main" id="{8BBD3B02-30F1-9C93-C321-2122A2E55E33}"/>
              </a:ext>
            </a:extLst>
          </p:cNvPr>
          <p:cNvSpPr txBox="1"/>
          <p:nvPr/>
        </p:nvSpPr>
        <p:spPr>
          <a:xfrm>
            <a:off x="4612137" y="336542"/>
            <a:ext cx="3284041" cy="369332"/>
          </a:xfrm>
          <a:prstGeom prst="rect">
            <a:avLst/>
          </a:prstGeom>
          <a:noFill/>
        </p:spPr>
        <p:txBody>
          <a:bodyPr wrap="none" rtlCol="0">
            <a:spAutoFit/>
          </a:bodyPr>
          <a:lstStyle/>
          <a:p>
            <a:r>
              <a:rPr lang="en-US" dirty="0"/>
              <a:t>UKF SEI individual compartments</a:t>
            </a:r>
          </a:p>
        </p:txBody>
      </p:sp>
    </p:spTree>
    <p:extLst>
      <p:ext uri="{BB962C8B-B14F-4D97-AF65-F5344CB8AC3E}">
        <p14:creationId xmlns:p14="http://schemas.microsoft.com/office/powerpoint/2010/main" val="3251370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74FD139-C083-44D1-B5BF-F35AD1832E3C}"/>
              </a:ext>
            </a:extLst>
          </p:cNvPr>
          <p:cNvSpPr txBox="1"/>
          <p:nvPr/>
        </p:nvSpPr>
        <p:spPr>
          <a:xfrm>
            <a:off x="3712464" y="82296"/>
            <a:ext cx="3837333" cy="369332"/>
          </a:xfrm>
          <a:prstGeom prst="rect">
            <a:avLst/>
          </a:prstGeom>
          <a:noFill/>
        </p:spPr>
        <p:txBody>
          <a:bodyPr wrap="none" rtlCol="0">
            <a:spAutoFit/>
          </a:bodyPr>
          <a:lstStyle/>
          <a:p>
            <a:r>
              <a:rPr lang="en-US" dirty="0"/>
              <a:t>SEI mean plots with standard deviation</a:t>
            </a:r>
          </a:p>
        </p:txBody>
      </p:sp>
      <p:pic>
        <p:nvPicPr>
          <p:cNvPr id="4" name="Picture 3" descr="Chart&#10;&#10;Description automatically generated">
            <a:extLst>
              <a:ext uri="{FF2B5EF4-FFF2-40B4-BE49-F238E27FC236}">
                <a16:creationId xmlns:a16="http://schemas.microsoft.com/office/drawing/2014/main" id="{0007124A-C7DC-79C8-41B6-10C4ACD5790C}"/>
              </a:ext>
            </a:extLst>
          </p:cNvPr>
          <p:cNvPicPr>
            <a:picLocks noChangeAspect="1"/>
          </p:cNvPicPr>
          <p:nvPr/>
        </p:nvPicPr>
        <p:blipFill rotWithShape="1">
          <a:blip r:embed="rId2">
            <a:extLst>
              <a:ext uri="{28A0092B-C50C-407E-A947-70E740481C1C}">
                <a14:useLocalDpi xmlns:a14="http://schemas.microsoft.com/office/drawing/2010/main" val="0"/>
              </a:ext>
            </a:extLst>
          </a:blip>
          <a:srcRect l="10275" r="6100"/>
          <a:stretch/>
        </p:blipFill>
        <p:spPr>
          <a:xfrm>
            <a:off x="815340" y="584707"/>
            <a:ext cx="10561320" cy="6091045"/>
          </a:xfrm>
          <a:prstGeom prst="rect">
            <a:avLst/>
          </a:prstGeom>
        </p:spPr>
      </p:pic>
    </p:spTree>
    <p:extLst>
      <p:ext uri="{BB962C8B-B14F-4D97-AF65-F5344CB8AC3E}">
        <p14:creationId xmlns:p14="http://schemas.microsoft.com/office/powerpoint/2010/main" val="42789393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0" name="Picture 89">
            <a:extLst>
              <a:ext uri="{FF2B5EF4-FFF2-40B4-BE49-F238E27FC236}">
                <a16:creationId xmlns:a16="http://schemas.microsoft.com/office/drawing/2014/main" id="{B4C8BC4F-C8E8-69E1-F5D2-D40217FF3A6A}"/>
              </a:ext>
            </a:extLst>
          </p:cNvPr>
          <p:cNvPicPr>
            <a:picLocks noChangeAspect="1"/>
          </p:cNvPicPr>
          <p:nvPr/>
        </p:nvPicPr>
        <p:blipFill>
          <a:blip r:embed="rId4"/>
          <a:stretch>
            <a:fillRect/>
          </a:stretch>
        </p:blipFill>
        <p:spPr>
          <a:xfrm>
            <a:off x="505963" y="213081"/>
            <a:ext cx="11455377" cy="6431837"/>
          </a:xfrm>
          <a:prstGeom prst="rect">
            <a:avLst/>
          </a:prstGeom>
        </p:spPr>
      </p:pic>
      <p:cxnSp>
        <p:nvCxnSpPr>
          <p:cNvPr id="92" name="Straight Arrow Connector 91">
            <a:extLst>
              <a:ext uri="{FF2B5EF4-FFF2-40B4-BE49-F238E27FC236}">
                <a16:creationId xmlns:a16="http://schemas.microsoft.com/office/drawing/2014/main" id="{5AEBCA83-422D-55EF-6DE6-9E90E9EE6C5A}"/>
              </a:ext>
            </a:extLst>
          </p:cNvPr>
          <p:cNvCxnSpPr>
            <a:cxnSpLocks/>
          </p:cNvCxnSpPr>
          <p:nvPr/>
        </p:nvCxnSpPr>
        <p:spPr>
          <a:xfrm>
            <a:off x="3300984" y="5260258"/>
            <a:ext cx="4505829"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D7CCF0D3-B2A5-4EA3-B0CC-075B29347B8F}"/>
              </a:ext>
            </a:extLst>
          </p:cNvPr>
          <p:cNvCxnSpPr>
            <a:cxnSpLocks/>
          </p:cNvCxnSpPr>
          <p:nvPr/>
        </p:nvCxnSpPr>
        <p:spPr>
          <a:xfrm flipV="1">
            <a:off x="3300984" y="2990088"/>
            <a:ext cx="0" cy="2270170"/>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1058B667-5E56-40CA-BCF4-D07A2100A290}"/>
              </a:ext>
            </a:extLst>
          </p:cNvPr>
          <p:cNvCxnSpPr>
            <a:cxnSpLocks/>
          </p:cNvCxnSpPr>
          <p:nvPr/>
        </p:nvCxnSpPr>
        <p:spPr>
          <a:xfrm>
            <a:off x="3300984" y="2990088"/>
            <a:ext cx="4505829" cy="0"/>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CF9A73B4-C39E-31F8-6387-A29CCCAFA5F1}"/>
              </a:ext>
            </a:extLst>
          </p:cNvPr>
          <p:cNvCxnSpPr>
            <a:cxnSpLocks/>
          </p:cNvCxnSpPr>
          <p:nvPr/>
        </p:nvCxnSpPr>
        <p:spPr>
          <a:xfrm>
            <a:off x="7768074" y="2990088"/>
            <a:ext cx="0" cy="2270170"/>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EADF4C87-D23C-650E-0953-18E6A314ADCF}"/>
              </a:ext>
            </a:extLst>
          </p:cNvPr>
          <p:cNvCxnSpPr>
            <a:cxnSpLocks/>
          </p:cNvCxnSpPr>
          <p:nvPr/>
        </p:nvCxnSpPr>
        <p:spPr>
          <a:xfrm flipV="1">
            <a:off x="2962656" y="1207008"/>
            <a:ext cx="0" cy="4053250"/>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D16470E6-D0CE-DB85-E457-FB7515FC047A}"/>
              </a:ext>
            </a:extLst>
          </p:cNvPr>
          <p:cNvCxnSpPr>
            <a:cxnSpLocks/>
          </p:cNvCxnSpPr>
          <p:nvPr/>
        </p:nvCxnSpPr>
        <p:spPr>
          <a:xfrm>
            <a:off x="3026663" y="1207008"/>
            <a:ext cx="4937760" cy="0"/>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Straight Arrow Connector 109">
            <a:extLst>
              <a:ext uri="{FF2B5EF4-FFF2-40B4-BE49-F238E27FC236}">
                <a16:creationId xmlns:a16="http://schemas.microsoft.com/office/drawing/2014/main" id="{AE6A4BCE-F158-4027-7CAB-3B358C301A71}"/>
              </a:ext>
            </a:extLst>
          </p:cNvPr>
          <p:cNvCxnSpPr>
            <a:cxnSpLocks/>
          </p:cNvCxnSpPr>
          <p:nvPr/>
        </p:nvCxnSpPr>
        <p:spPr>
          <a:xfrm>
            <a:off x="7936992" y="1207008"/>
            <a:ext cx="0" cy="4053250"/>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37787564"/>
      </p:ext>
    </p:extLst>
  </p:cSld>
  <p:clrMapOvr>
    <a:masterClrMapping/>
  </p:clrMapOvr>
  <p:extLst>
    <p:ext uri="{6950BFC3-D8DA-4A85-94F7-54DA5524770B}">
      <p188:commentRel xmlns:p188="http://schemas.microsoft.com/office/powerpoint/2018/8/main" r:id="rId3"/>
    </p:ext>
  </p:extLst>
</p:sld>
</file>

<file path=ppt/tags/tag1.xml><?xml version="1.0" encoding="utf-8"?>
<p:tagLst xmlns:a="http://schemas.openxmlformats.org/drawingml/2006/main" xmlns:r="http://schemas.openxmlformats.org/officeDocument/2006/relationships" xmlns:p="http://schemas.openxmlformats.org/presentationml/2006/main">
  <p:tag name="OUTPUTDPI" val="1200"/>
  <p:tag name="ORIGINALHEIGHT" val="466.4417"/>
  <p:tag name="ORIGINALWIDTH" val="3385.077"/>
  <p:tag name="OUTPUTTYPE" val="PNG"/>
  <p:tag name="IGUANATEXVERSION" val="160"/>
  <p:tag name="LATEXADDIN" val="\documentclass{article}&#10;\usepackage{amsmath}&#10;\pagestyle{empty}&#10;\begin{document}&#10;&#10;&#10;\begin{flalign}&#10;\begin{matrix}&#10;\dot{S} =&amp; -(\xi_{S_h}+\alpha+\phi_{S_m} + \lambda)S + \kappa_R R + \xi_{S} S_h + \sigma_S U + \phi_S S_m \\&#10;\dot{S}_m =&amp; -(\lambda_m + \phi_S + \alpha)S_m + \sigma_{S_m} U + \kappa_{R_m} R + \phi_{S_m}S\\&#10;\dot{S}_h =&amp; -(\alpha + \xi_S + \lambda_h)S_h + \sigma_{S_h} U + \xi_{S_h} S + \kappa_{R_h}R&#10;\end{matrix} \notag&#10;\end{flalign}&#10;&#10;&#10;\end{document}"/>
  <p:tag name="IGUANATEXSIZE" val="20"/>
  <p:tag name="IGUANATEXCURSOR" val="387"/>
  <p:tag name="TRANSPARENCY" val="True"/>
  <p:tag name="LATEXENGINEID" val="0"/>
  <p:tag name="TEMPFOLDER" val="G:\iguanaTex_DoNotDelete\"/>
  <p:tag name="LATEXFORMHEIGHT" val="471.75"/>
  <p:tag name="LATEXFORMWIDTH" val="795"/>
  <p:tag name="LATEXFORMWRAP" val="True"/>
  <p:tag name="BITMAPVECTOR" val="0"/>
</p:tagLst>
</file>

<file path=ppt/tags/tag10.xml><?xml version="1.0" encoding="utf-8"?>
<p:tagLst xmlns:a="http://schemas.openxmlformats.org/drawingml/2006/main" xmlns:r="http://schemas.openxmlformats.org/officeDocument/2006/relationships" xmlns:p="http://schemas.openxmlformats.org/presentationml/2006/main">
  <p:tag name="OUTPUTDPI" val="1200"/>
  <p:tag name="ORIGINALHEIGHT" val="466.4417"/>
  <p:tag name="ORIGINALWIDTH" val="3385.077"/>
  <p:tag name="OUTPUTTYPE" val="PNG"/>
  <p:tag name="IGUANATEXVERSION" val="160"/>
  <p:tag name="LATEXADDIN" val="\documentclass{article}&#10;\usepackage{amsmath}&#10;\pagestyle{empty}&#10;\begin{document}&#10;&#10;&#10;\begin{flalign}&#10;\begin{matrix}&#10;\dot{S} =&amp; -(\xi_{S_h}+\alpha+\phi_{S_m} + \lambda)S + \kappa_R R + \xi_{S} S_h + \sigma_S U + \phi_S S_m \\&#10;\dot{S}_m =&amp; -(\lambda_m + \phi_S + \alpha)S_m + \sigma_{S_m} U + \kappa_{R_m} R + \phi_{S_m}S\\&#10;\dot{S}_h =&amp; -(\alpha + \xi_S + \lambda_h)S_h + \sigma_{S_h} U + \xi_{S_h} S + \kappa_{R_h}R&#10;\end{matrix} \notag&#10;\end{flalign}&#10;&#10;&#10;\end{document}"/>
  <p:tag name="IGUANATEXSIZE" val="20"/>
  <p:tag name="IGUANATEXCURSOR" val="387"/>
  <p:tag name="TRANSPARENCY" val="True"/>
  <p:tag name="LATEXENGINEID" val="0"/>
  <p:tag name="TEMPFOLDER" val="G:\iguanaTex_DoNotDelete\"/>
  <p:tag name="LATEXFORMHEIGHT" val="471.75"/>
  <p:tag name="LATEXFORMWIDTH" val="795"/>
  <p:tag name="LATEXFORMWRAP" val="True"/>
  <p:tag name="BITMAPVECTOR" val="0"/>
</p:tagLst>
</file>

<file path=ppt/tags/tag11.xml><?xml version="1.0" encoding="utf-8"?>
<p:tagLst xmlns:a="http://schemas.openxmlformats.org/drawingml/2006/main" xmlns:r="http://schemas.openxmlformats.org/officeDocument/2006/relationships" xmlns:p="http://schemas.openxmlformats.org/presentationml/2006/main">
  <p:tag name="OUTPUTDPI" val="1200"/>
  <p:tag name="ORIGINALHEIGHT" val="466.4417"/>
  <p:tag name="ORIGINALWIDTH" val="2761.905"/>
  <p:tag name="OUTPUTTYPE" val="PNG"/>
  <p:tag name="IGUANATEXVERSION" val="160"/>
  <p:tag name="LATEXADDIN" val="\documentclass{article}&#10;\usepackage{amsmath}&#10;\pagestyle{empty}&#10;\begin{document}&#10;&#10;&#10;\begin{flalign}&#10;\begin{matrix}&#10;\dot{E} =&amp; -(\epsilon + \phi_{E_m} + \xi_{E_h})E + \xi_E E_h + \phi_E E_m +\lambda S \\ &#10;\dot{E}_m =&amp; -(\epsilon + \phi_E)E_m + \phi_{E_m}E + \lambda_m S_m \\&#10;\dot{E}_h =&amp; -( \epsilon + \xi_E)E_h + \lambda_h S_h + \xi_{E_h} E&#10;\end{matrix} \notag&#10;\end{flalign}&#10;&#10;&#10;\end{document}"/>
  <p:tag name="IGUANATEXSIZE" val="20"/>
  <p:tag name="IGUANATEXCURSOR" val="330"/>
  <p:tag name="TRANSPARENCY" val="True"/>
  <p:tag name="LATEXENGINEID" val="0"/>
  <p:tag name="TEMPFOLDER" val="G:\iguanaTex_DoNotDelete\"/>
  <p:tag name="LATEXFORMHEIGHT" val="394.5"/>
  <p:tag name="LATEXFORMWIDTH" val="821.25"/>
  <p:tag name="LATEXFORMWRAP" val="True"/>
  <p:tag name="BITMAPVECTOR" val="0"/>
</p:tagLst>
</file>

<file path=ppt/tags/tag12.xml><?xml version="1.0" encoding="utf-8"?>
<p:tagLst xmlns:a="http://schemas.openxmlformats.org/drawingml/2006/main" xmlns:r="http://schemas.openxmlformats.org/officeDocument/2006/relationships" xmlns:p="http://schemas.openxmlformats.org/presentationml/2006/main">
  <p:tag name="OUTPUTDPI" val="1200"/>
  <p:tag name="ORIGINALHEIGHT" val="466.4417"/>
  <p:tag name="ORIGINALWIDTH" val="2738.658"/>
  <p:tag name="OUTPUTTYPE" val="PNG"/>
  <p:tag name="IGUANATEXVERSION" val="160"/>
  <p:tag name="LATEXADDIN" val="\documentclass{article}&#10;\usepackage{amsmath}&#10;\pagestyle{empty}&#10;\begin{document}&#10;&#10;\begin{flalign}&#10;\begin{matrix}&#10;\dot{I} =&amp; -(\mu + \gamma + \xi_{I_h} + \phi_{I_m})I + \epsilon E + \phi_I I_m + \xi_I I_h \\&#10;\dot{I}_m = &amp;-(\phi_I + \gamma + \mu)I_m + \phi_{I_m}I + \epsilon E_m \\&#10;\dot{I}_h = &amp;-(\xi_I + \gamma + \mu)I_h + \epsilon E_h + \xi_{I_h} I&#10;\end{matrix} \notag&#10;\end{flalign}&#10;&#10;&#10;&#10;\end{document}"/>
  <p:tag name="IGUANATEXSIZE" val="20"/>
  <p:tag name="IGUANATEXCURSOR" val="297"/>
  <p:tag name="TRANSPARENCY" val="True"/>
  <p:tag name="LATEXENGINEID" val="0"/>
  <p:tag name="TEMPFOLDER" val="G:\iguanaTex_DoNotDelete\"/>
  <p:tag name="LATEXFORMHEIGHT" val="358"/>
  <p:tag name="LATEXFORMWIDTH" val="720"/>
  <p:tag name="LATEXFORMWRAP" val="True"/>
  <p:tag name="BITMAPVECTOR" val="0"/>
</p:tagLst>
</file>

<file path=ppt/tags/tag13.xml><?xml version="1.0" encoding="utf-8"?>
<p:tagLst xmlns:a="http://schemas.openxmlformats.org/drawingml/2006/main" xmlns:r="http://schemas.openxmlformats.org/officeDocument/2006/relationships" xmlns:p="http://schemas.openxmlformats.org/presentationml/2006/main">
  <p:tag name="OUTPUTDPI" val="1200"/>
  <p:tag name="ORIGINALHEIGHT" val="466.4417"/>
  <p:tag name="ORIGINALWIDTH" val="2538.433"/>
  <p:tag name="OUTPUTTYPE" val="PNG"/>
  <p:tag name="IGUANATEXVERSION" val="160"/>
  <p:tag name="LATEXADDIN" val="\documentclass{article}&#10;\usepackage{amsmath}&#10;\pagestyle{empty}&#10;\begin{document}&#10;&#10;&#10;&#10;\begin{flalign*}&#10;\begin{matrix}&#10;\dot{R} =  &amp;-(\kappa_R + \kappa_{R_m} + \kappa_{R_h})R + (I + I_m + I_h)\gamma  \\&#10;\dot{D} = &amp;(I + I_m + I_h)\mu  \\&#10;\dot{U} = &amp; -(\sigma_S+ \sigma_{S_m} + \sigma_{S_h})U + (S + S_m + S_h)\alpha &#10;\end{matrix} \notag&#10;\end{flalign*}&#10;&#10;&#10;&#10;\end{document}"/>
  <p:tag name="IGUANATEXSIZE" val="20"/>
  <p:tag name="IGUANATEXCURSOR" val="285"/>
  <p:tag name="TRANSPARENCY" val="True"/>
  <p:tag name="LATEXENGINEID" val="0"/>
  <p:tag name="TEMPFOLDER" val="G:\iguanaTex_DoNotDelete\"/>
  <p:tag name="LATEXFORMHEIGHT" val="423.75"/>
  <p:tag name="LATEXFORMWIDTH" val="725.25"/>
  <p:tag name="LATEXFORMWRAP" val="True"/>
  <p:tag name="BITMAPVECTOR" val="0"/>
</p:tagLst>
</file>

<file path=ppt/tags/tag14.xml><?xml version="1.0" encoding="utf-8"?>
<p:tagLst xmlns:a="http://schemas.openxmlformats.org/drawingml/2006/main" xmlns:r="http://schemas.openxmlformats.org/officeDocument/2006/relationships" xmlns:p="http://schemas.openxmlformats.org/presentationml/2006/main">
  <p:tag name="OUTPUTDPI" val="1200"/>
  <p:tag name="ORIGINALHEIGHT" val="482.1897"/>
  <p:tag name="ORIGINALWIDTH" val="2108.736"/>
  <p:tag name="OUTPUTTYPE" val="PNG"/>
  <p:tag name="IGUANATEXVERSION" val="160"/>
  <p:tag name="LATEXADDIN" val="\documentclass{article}&#10;\usepackage{amsmath}&#10;\pagestyle{empty}&#10;\begin{document}&#10;&#10;\begin{flalign}&#10;\begin{matrix}&#10;\lambda = &amp;\frac{\beta}{N}(I + I_h + (1-\eta_i)I_m)\\&#10;\lambda_m = &amp;\frac{\beta}{N} (1-\eta_s)(I + I_h + (1-\eta_i)I_m)\\&#10;\lambda_h = &amp;\frac{\beta}{N}(1-\eta_h)(I + I_h +(1-\eta_i)I_m) &#10;\end{matrix} \notag&#10;\end{flalign}&#10;&#10;\end{document}"/>
  <p:tag name="IGUANATEXSIZE" val="20"/>
  <p:tag name="IGUANATEXCURSOR" val="281"/>
  <p:tag name="TRANSPARENCY" val="True"/>
  <p:tag name="LATEXENGINEID" val="0"/>
  <p:tag name="TEMPFOLDER" val="G:\iguanaTex_DoNotDelete\"/>
  <p:tag name="LATEXFORMHEIGHT" val="358"/>
  <p:tag name="LATEXFORMWIDTH" val="652"/>
  <p:tag name="LATEXFORMWRAP" val="True"/>
  <p:tag name="BITMAPVECTOR" val="0"/>
</p:tagLst>
</file>

<file path=ppt/tags/tag15.xml><?xml version="1.0" encoding="utf-8"?>
<p:tagLst xmlns:a="http://schemas.openxmlformats.org/drawingml/2006/main" xmlns:r="http://schemas.openxmlformats.org/officeDocument/2006/relationships" xmlns:p="http://schemas.openxmlformats.org/presentationml/2006/main">
  <p:tag name="OUTPUTDPI" val="1200"/>
  <p:tag name="ORIGINALHEIGHT" val="449.1938"/>
  <p:tag name="ORIGINALWIDTH" val="3630.296"/>
  <p:tag name="OUTPUTTYPE" val="PNG"/>
  <p:tag name="IGUANATEXVERSION" val="160"/>
  <p:tag name="LATEXADDIN" val="\documentclass{article}&#10;\usepackage{amsmath}&#10;\pagestyle{empty}&#10;\begin{document}&#10;&#10;\begin{flalign}&#10;\sigma_{S_h}, \sigma_{S_m}, \sigma_{S} = \left\{\begin{matrix} 0 &amp; \text{if } t&lt;t_0 \\ &#10;(\sigma_{S_{h_{max}}}, \sigma_{S_{m_{max}}}, \sigma_{S_{max}})\frac{t-t_0}{180} &amp; \text{if } t_0&lt;t&lt;t_0+180\\ &#10; \sigma_{S_{h_{max}}}, \sigma_{S_{m_{max}}}, \sigma_{S_{max}}&amp; \text{if } t&gt;t_0+180&#10;\end{matrix}\notag \right .&#10;\end{flalign}&#10;&#10;\end{document}"/>
  <p:tag name="IGUANATEXSIZE" val="20"/>
  <p:tag name="IGUANATEXCURSOR" val="349"/>
  <p:tag name="TRANSPARENCY" val="True"/>
  <p:tag name="LATEXENGINEID" val="0"/>
  <p:tag name="TEMPFOLDER" val="G:\iguanaTex_DoNotDelete\"/>
  <p:tag name="LATEXFORMHEIGHT" val="358"/>
  <p:tag name="LATEXFORMWIDTH" val="852.75"/>
  <p:tag name="LATEXFORMWRAP" val="True"/>
  <p:tag name="BITMAPVECTOR" val="0"/>
</p:tagLst>
</file>

<file path=ppt/tags/tag16.xml><?xml version="1.0" encoding="utf-8"?>
<p:tagLst xmlns:a="http://schemas.openxmlformats.org/drawingml/2006/main" xmlns:r="http://schemas.openxmlformats.org/officeDocument/2006/relationships" xmlns:p="http://schemas.openxmlformats.org/presentationml/2006/main">
  <p:tag name="OUTPUTDPI" val="1200"/>
  <p:tag name="ORIGINALHEIGHT" val="236.9704"/>
  <p:tag name="ORIGINALWIDTH" val="1469.816"/>
  <p:tag name="OUTPUTTYPE" val="PNG"/>
  <p:tag name="IGUANATEXVERSION" val="160"/>
  <p:tag name="LATEXADDIN" val="\documentclass{article}&#10;\usepackage{amsmath}&#10;\pagestyle{empty}&#10;\begin{document}&#10;&#10;\begin{flalign}&#10;\alpha = \frac{c}{1+e^{-k(t-t_0)}}, k = 1E5 \notag&#10;\end{flalign}&#10;&#10;\end{document}"/>
  <p:tag name="IGUANATEXSIZE" val="20"/>
  <p:tag name="IGUANATEXCURSOR" val="117"/>
  <p:tag name="TRANSPARENCY" val="True"/>
  <p:tag name="LATEXENGINEID" val="0"/>
  <p:tag name="TEMPFOLDER" val="G:\iguanaTex_DoNotDelete\"/>
  <p:tag name="LATEXFORMHEIGHT" val="358"/>
  <p:tag name="LATEXFORMWIDTH" val="652"/>
  <p:tag name="LATEXFORMWRAP" val="True"/>
  <p:tag name="BITMAPVECTOR" val="0"/>
</p:tagLst>
</file>

<file path=ppt/tags/tag17.xml><?xml version="1.0" encoding="utf-8"?>
<p:tagLst xmlns:a="http://schemas.openxmlformats.org/drawingml/2006/main" xmlns:r="http://schemas.openxmlformats.org/officeDocument/2006/relationships" xmlns:p="http://schemas.openxmlformats.org/presentationml/2006/main">
  <p:tag name="OUTPUTDPI" val="1200"/>
  <p:tag name="ORIGINALHEIGHT" val="417.6978"/>
  <p:tag name="ORIGINALWIDTH" val="1682.79"/>
  <p:tag name="OUTPUTTYPE" val="PNG"/>
  <p:tag name="IGUANATEXVERSION" val="160"/>
  <p:tag name="LATEXADDIN" val="\documentclass{article}&#10;\usepackage{amsmath}&#10;\pagestyle{empty}&#10;\begin{document}&#10;&#10;\begin{flalign}&#10;\begin{matrix}&#10;\phi_i = a_{1,i} + a_{2,i}cos(\Omega_{1,i}t-\Theta_{1,i}) \\&#10;\phi_{S_m}=\phi_{E_m}=\phi_{I_m} = \phi_1 \\&#10;\phi_{S}=\phi_{E}=\phi_{I} = \phi_2&#10;\notag&#10;\end{matrix}&#10;\end{flalign}&#10;&#10;\end{document}"/>
  <p:tag name="IGUANATEXSIZE" val="20"/>
  <p:tag name="IGUANATEXCURSOR" val="155"/>
  <p:tag name="TRANSPARENCY" val="True"/>
  <p:tag name="LATEXENGINEID" val="0"/>
  <p:tag name="TEMPFOLDER" val="G:\iguanaTex_DoNotDelete\"/>
  <p:tag name="LATEXFORMHEIGHT" val="358"/>
  <p:tag name="LATEXFORMWIDTH" val="652"/>
  <p:tag name="LATEXFORMWRAP" val="True"/>
  <p:tag name="BITMAPVECTOR" val="0"/>
</p:tagLst>
</file>

<file path=ppt/tags/tag18.xml><?xml version="1.0" encoding="utf-8"?>
<p:tagLst xmlns:a="http://schemas.openxmlformats.org/drawingml/2006/main" xmlns:r="http://schemas.openxmlformats.org/officeDocument/2006/relationships" xmlns:p="http://schemas.openxmlformats.org/presentationml/2006/main">
  <p:tag name="OUTPUTDPI" val="1200"/>
  <p:tag name="ORIGINALHEIGHT" val="424.4469"/>
  <p:tag name="ORIGINALWIDTH" val="1591.301"/>
  <p:tag name="OUTPUTTYPE" val="PNG"/>
  <p:tag name="IGUANATEXVERSION" val="160"/>
  <p:tag name="LATEXADDIN" val="\documentclass{article}&#10;\usepackage{amsmath}&#10;\pagestyle{empty}&#10;\begin{document}&#10;&#10;\begin{flalign}&#10;\begin{matrix}&#10;\xi_i = b_{1,i} + b_{2,i}cos(\zeta_{1,i}t-\psi_{1,i}) \\&#10;\xi_{S}=\xi_{E}=\xi_{I} = \xi_1 \\&#10;\xi_{S_m}=\xi_{E_m}=\xi_{I_m} = \xi_2&#10;\notag&#10;\end{matrix}&#10;\end{flalign}&#10;&#10;\end{document}"/>
  <p:tag name="IGUANATEXSIZE" val="20"/>
  <p:tag name="IGUANATEXCURSOR" val="239"/>
  <p:tag name="TRANSPARENCY" val="True"/>
  <p:tag name="LATEXENGINEID" val="0"/>
  <p:tag name="TEMPFOLDER" val="G:\iguanaTex_DoNotDelete\"/>
  <p:tag name="LATEXFORMHEIGHT" val="358"/>
  <p:tag name="LATEXFORMWIDTH" val="652"/>
  <p:tag name="LATEXFORMWRAP" val="True"/>
  <p:tag name="BITMAPVECTOR" val="0"/>
</p:tagLst>
</file>

<file path=ppt/tags/tag19.xml><?xml version="1.0" encoding="utf-8"?>
<p:tagLst xmlns:a="http://schemas.openxmlformats.org/drawingml/2006/main" xmlns:r="http://schemas.openxmlformats.org/officeDocument/2006/relationships" xmlns:p="http://schemas.openxmlformats.org/presentationml/2006/main">
  <p:tag name="OUTPUTDPI" val="1200"/>
  <p:tag name="ORIGINALHEIGHT" val="87.73905"/>
  <p:tag name="ORIGINALWIDTH" val="1530.559"/>
  <p:tag name="OUTPUTTYPE" val="PNG"/>
  <p:tag name="IGUANATEXVERSION" val="160"/>
  <p:tag name="LATEXADDIN" val="\documentclass{article}&#10;\usepackage{amsmath}&#10;\pagestyle{empty}&#10;\begin{document}&#10;&#10;\[&#10;\kappa_{R_h}, \kappa_{R_m}, \kappa_R = \sigma_{S_h}, \sigma_{S_m}, \sigma_S&#10;\]&#10;&#10;\end{document}"/>
  <p:tag name="IGUANATEXSIZE" val="20"/>
  <p:tag name="IGUANATEXCURSOR" val="159"/>
  <p:tag name="TRANSPARENCY" val="True"/>
  <p:tag name="LATEXENGINEID" val="0"/>
  <p:tag name="TEMPFOLDER" val="G:\iguanaTex_DoNotDelete\"/>
  <p:tag name="LATEXFORMHEIGHT" val="358"/>
  <p:tag name="LATEXFORMWIDTH" val="652"/>
  <p:tag name="LATEXFORMWRAP" val="True"/>
  <p:tag name="BITMAPVECTOR" val="0"/>
</p:tagLst>
</file>

<file path=ppt/tags/tag2.xml><?xml version="1.0" encoding="utf-8"?>
<p:tagLst xmlns:a="http://schemas.openxmlformats.org/drawingml/2006/main" xmlns:r="http://schemas.openxmlformats.org/officeDocument/2006/relationships" xmlns:p="http://schemas.openxmlformats.org/presentationml/2006/main">
  <p:tag name="OUTPUTDPI" val="1200"/>
  <p:tag name="ORIGINALHEIGHT" val="466.4417"/>
  <p:tag name="ORIGINALWIDTH" val="2761.905"/>
  <p:tag name="OUTPUTTYPE" val="PNG"/>
  <p:tag name="IGUANATEXVERSION" val="160"/>
  <p:tag name="LATEXADDIN" val="\documentclass{article}&#10;\usepackage{amsmath}&#10;\pagestyle{empty}&#10;\begin{document}&#10;&#10;&#10;\begin{flalign}&#10;\begin{matrix}&#10;\dot{E} =&amp; -(\epsilon + \phi_{E_m} + \xi_{E_h})E + \xi_E E_h + \phi_E E_m +\lambda S \\ &#10;\dot{E}_m =&amp; -(\epsilon + \phi_E)E_m + \phi_{E_m}E + \lambda_m S_m \\&#10;\dot{E}_h =&amp; -( \epsilon + \xi_E)E_h + \lambda_h S_h + \xi_{E_h} E&#10;\end{matrix} \notag&#10;\end{flalign}&#10;&#10;&#10;\end{document}"/>
  <p:tag name="IGUANATEXSIZE" val="20"/>
  <p:tag name="IGUANATEXCURSOR" val="330"/>
  <p:tag name="TRANSPARENCY" val="True"/>
  <p:tag name="LATEXENGINEID" val="0"/>
  <p:tag name="TEMPFOLDER" val="G:\iguanaTex_DoNotDelete\"/>
  <p:tag name="LATEXFORMHEIGHT" val="394.5"/>
  <p:tag name="LATEXFORMWIDTH" val="821.25"/>
  <p:tag name="LATEXFORMWRAP" val="True"/>
  <p:tag name="BITMAPVECTOR" val="0"/>
</p:tagLst>
</file>

<file path=ppt/tags/tag3.xml><?xml version="1.0" encoding="utf-8"?>
<p:tagLst xmlns:a="http://schemas.openxmlformats.org/drawingml/2006/main" xmlns:r="http://schemas.openxmlformats.org/officeDocument/2006/relationships" xmlns:p="http://schemas.openxmlformats.org/presentationml/2006/main">
  <p:tag name="OUTPUTDPI" val="1200"/>
  <p:tag name="ORIGINALHEIGHT" val="466.4417"/>
  <p:tag name="ORIGINALWIDTH" val="2738.658"/>
  <p:tag name="OUTPUTTYPE" val="PNG"/>
  <p:tag name="IGUANATEXVERSION" val="160"/>
  <p:tag name="LATEXADDIN" val="\documentclass{article}&#10;\usepackage{amsmath}&#10;\pagestyle{empty}&#10;\begin{document}&#10;&#10;\begin{flalign}&#10;\begin{matrix}&#10;\dot{I} =&amp; -(\mu + \gamma + \xi_{I_h} + \phi_{I_m})I + \epsilon E + \phi_I I_m + \xi_I I_h \\&#10;\dot{I}_m = &amp;-(\phi_I + \gamma + \mu)I_m + \phi_{I_m}I + \epsilon E_m \\&#10;\dot{I}_h = &amp;-(\xi_I + \gamma + \mu)I_h + \epsilon E_h + \xi_{I_h} I&#10;\end{matrix} \notag&#10;\end{flalign}&#10;&#10;&#10;&#10;\end{document}"/>
  <p:tag name="IGUANATEXSIZE" val="20"/>
  <p:tag name="IGUANATEXCURSOR" val="297"/>
  <p:tag name="TRANSPARENCY" val="True"/>
  <p:tag name="LATEXENGINEID" val="0"/>
  <p:tag name="TEMPFOLDER" val="G:\iguanaTex_DoNotDelete\"/>
  <p:tag name="LATEXFORMHEIGHT" val="358"/>
  <p:tag name="LATEXFORMWIDTH" val="720"/>
  <p:tag name="LATEXFORMWRAP" val="True"/>
  <p:tag name="BITMAPVECTOR" val="0"/>
</p:tagLst>
</file>

<file path=ppt/tags/tag4.xml><?xml version="1.0" encoding="utf-8"?>
<p:tagLst xmlns:a="http://schemas.openxmlformats.org/drawingml/2006/main" xmlns:r="http://schemas.openxmlformats.org/officeDocument/2006/relationships" xmlns:p="http://schemas.openxmlformats.org/presentationml/2006/main">
  <p:tag name="OUTPUTDPI" val="1200"/>
  <p:tag name="ORIGINALHEIGHT" val="466.4417"/>
  <p:tag name="ORIGINALWIDTH" val="2538.433"/>
  <p:tag name="OUTPUTTYPE" val="PNG"/>
  <p:tag name="IGUANATEXVERSION" val="160"/>
  <p:tag name="LATEXADDIN" val="\documentclass{article}&#10;\usepackage{amsmath}&#10;\pagestyle{empty}&#10;\begin{document}&#10;&#10;&#10;&#10;\begin{flalign*}&#10;\begin{matrix}&#10;\dot{R} =  &amp;-(\kappa_R + \kappa_{R_m} + \kappa_{R_h})R + (I + I_m + I_h)\gamma  \\&#10;\dot{D} = &amp;(I + I_m + I_h)\mu  \\&#10;\dot{U} = &amp; -(\sigma_S+ \sigma_{S_m} + \sigma_{S_h})U + (S + S_m + S_h)\alpha &#10;\end{matrix} \notag&#10;\end{flalign*}&#10;&#10;&#10;&#10;\end{document}"/>
  <p:tag name="IGUANATEXSIZE" val="20"/>
  <p:tag name="IGUANATEXCURSOR" val="285"/>
  <p:tag name="TRANSPARENCY" val="True"/>
  <p:tag name="LATEXENGINEID" val="0"/>
  <p:tag name="TEMPFOLDER" val="G:\iguanaTex_DoNotDelete\"/>
  <p:tag name="LATEXFORMHEIGHT" val="423.75"/>
  <p:tag name="LATEXFORMWIDTH" val="725.25"/>
  <p:tag name="LATEXFORMWRAP" val="True"/>
  <p:tag name="BITMAPVECTOR" val="0"/>
</p:tagLst>
</file>

<file path=ppt/tags/tag5.xml><?xml version="1.0" encoding="utf-8"?>
<p:tagLst xmlns:a="http://schemas.openxmlformats.org/drawingml/2006/main" xmlns:r="http://schemas.openxmlformats.org/officeDocument/2006/relationships" xmlns:p="http://schemas.openxmlformats.org/presentationml/2006/main">
  <p:tag name="OUTPUTDPI" val="1200"/>
  <p:tag name="ORIGINALHEIGHT" val="482.1897"/>
  <p:tag name="ORIGINALWIDTH" val="2108.736"/>
  <p:tag name="OUTPUTTYPE" val="PNG"/>
  <p:tag name="IGUANATEXVERSION" val="160"/>
  <p:tag name="LATEXADDIN" val="\documentclass{article}&#10;\usepackage{amsmath}&#10;\pagestyle{empty}&#10;\begin{document}&#10;&#10;\begin{flalign}&#10;\begin{matrix}&#10;\lambda = &amp;\frac{\beta}{N}(I + I_h + (1-\eta_i)I_m)\\&#10;\lambda_m = &amp;\frac{\beta}{N} (1-\eta_s)(I + I_h + (1-\eta_i)I_m)\\&#10;\lambda_h = &amp;\frac{\beta}{N}(1-\eta_h)(I + I_h +(1-\eta_i)I_m) &#10;\end{matrix} \notag&#10;\end{flalign}&#10;&#10;\end{document}"/>
  <p:tag name="IGUANATEXSIZE" val="20"/>
  <p:tag name="IGUANATEXCURSOR" val="281"/>
  <p:tag name="TRANSPARENCY" val="True"/>
  <p:tag name="LATEXENGINEID" val="0"/>
  <p:tag name="TEMPFOLDER" val="G:\iguanaTex_DoNotDelete\"/>
  <p:tag name="LATEXFORMHEIGHT" val="358"/>
  <p:tag name="LATEXFORMWIDTH" val="652"/>
  <p:tag name="LATEXFORMWRAP" val="True"/>
  <p:tag name="BITMAPVECTOR" val="0"/>
</p:tagLst>
</file>

<file path=ppt/tags/tag6.xml><?xml version="1.0" encoding="utf-8"?>
<p:tagLst xmlns:a="http://schemas.openxmlformats.org/drawingml/2006/main" xmlns:r="http://schemas.openxmlformats.org/officeDocument/2006/relationships" xmlns:p="http://schemas.openxmlformats.org/presentationml/2006/main">
  <p:tag name="OUTPUTDPI" val="1200"/>
  <p:tag name="ORIGINALHEIGHT" val="86.23921"/>
  <p:tag name="ORIGINALWIDTH" val="656.9178"/>
  <p:tag name="OUTPUTTYPE" val="PNG"/>
  <p:tag name="IGUANATEXVERSION" val="160"/>
  <p:tag name="LATEXADDIN" val="\documentclass{article}&#10;\usepackage{amsmath}&#10;\pagestyle{empty}&#10;\begin{document}&#10;&#10;\begin{flalign}&#10;\sigma_{S_h}, \sigma_{S_m}, \sigma_{S} \notag&#10;\end{flalign} &#10;&#10;\end{document}"/>
  <p:tag name="IGUANATEXSIZE" val="20"/>
  <p:tag name="IGUANATEXCURSOR" val="138"/>
  <p:tag name="TRANSPARENCY" val="True"/>
  <p:tag name="LATEXENGINEID" val="0"/>
  <p:tag name="TEMPFOLDER" val="G:\iguanaTex_DoNotDelete\"/>
  <p:tag name="LATEXFORMHEIGHT" val="358"/>
  <p:tag name="LATEXFORMWIDTH" val="852.75"/>
  <p:tag name="LATEXFORMWRAP" val="True"/>
  <p:tag name="BITMAPVECTOR" val="0"/>
</p:tagLst>
</file>

<file path=ppt/tags/tag7.xml><?xml version="1.0" encoding="utf-8"?>
<p:tagLst xmlns:a="http://schemas.openxmlformats.org/drawingml/2006/main" xmlns:r="http://schemas.openxmlformats.org/officeDocument/2006/relationships" xmlns:p="http://schemas.openxmlformats.org/presentationml/2006/main">
  <p:tag name="OUTPUTDPI" val="1200"/>
  <p:tag name="ORIGINALHEIGHT" val="260.9674"/>
  <p:tag name="ORIGINALWIDTH" val="1274.841"/>
  <p:tag name="OUTPUTTYPE" val="PNG"/>
  <p:tag name="IGUANATEXVERSION" val="160"/>
  <p:tag name="LATEXADDIN" val="\documentclass{article}&#10;\usepackage{amsmath}&#10;\pagestyle{empty}&#10;\begin{document}&#10;&#10;\begin{flalign}&#10;\begin{matrix}&#10;\phi_{S_m}=\phi_{E_m}=\phi_{I_m} = \phi_1 \\&#10;\phi_{S}=\phi_{E}=\phi_{I} = \phi_2&#10;\notag&#10;\end{matrix}&#10;\end{flalign}&#10;&#10;\end{document}"/>
  <p:tag name="IGUANATEXSIZE" val="20"/>
  <p:tag name="IGUANATEXCURSOR" val="111"/>
  <p:tag name="TRANSPARENCY" val="True"/>
  <p:tag name="LATEXENGINEID" val="0"/>
  <p:tag name="TEMPFOLDER" val="G:\iguanaTex_DoNotDelete\"/>
  <p:tag name="LATEXFORMHEIGHT" val="358"/>
  <p:tag name="LATEXFORMWIDTH" val="652"/>
  <p:tag name="LATEXFORMWRAP" val="True"/>
  <p:tag name="BITMAPVECTOR" val="0"/>
</p:tagLst>
</file>

<file path=ppt/tags/tag8.xml><?xml version="1.0" encoding="utf-8"?>
<p:tagLst xmlns:a="http://schemas.openxmlformats.org/drawingml/2006/main" xmlns:r="http://schemas.openxmlformats.org/officeDocument/2006/relationships" xmlns:p="http://schemas.openxmlformats.org/presentationml/2006/main">
  <p:tag name="OUTPUTDPI" val="1200"/>
  <p:tag name="ORIGINALHEIGHT" val="269.2164"/>
  <p:tag name="ORIGINALWIDTH" val="1128.609"/>
  <p:tag name="OUTPUTTYPE" val="PNG"/>
  <p:tag name="IGUANATEXVERSION" val="160"/>
  <p:tag name="LATEXADDIN" val="\documentclass{article}&#10;\usepackage{amsmath}&#10;\pagestyle{empty}&#10;\begin{document}&#10;&#10;\begin{flalign}&#10;\begin{matrix}&#10;\xi_{S}=\xi_{E}=\xi_{I} = \xi_1 \\&#10;\xi_{S_h}=\xi_{E_h}=\xi_{I_h} = \xi_2&#10;\notag&#10;\end{matrix}&#10;\end{flalign}&#10;&#10;\end{document}"/>
  <p:tag name="IGUANATEXSIZE" val="20"/>
  <p:tag name="IGUANATEXCURSOR" val="175"/>
  <p:tag name="TRANSPARENCY" val="True"/>
  <p:tag name="LATEXENGINEID" val="0"/>
  <p:tag name="TEMPFOLDER" val="G:\iguanaTex_DoNotDelete\"/>
  <p:tag name="LATEXFORMHEIGHT" val="358"/>
  <p:tag name="LATEXFORMWIDTH" val="652"/>
  <p:tag name="LATEXFORMWRAP" val="True"/>
  <p:tag name="BITMAPVECTOR" val="0"/>
</p:tagLst>
</file>

<file path=ppt/tags/tag9.xml><?xml version="1.0" encoding="utf-8"?>
<p:tagLst xmlns:a="http://schemas.openxmlformats.org/drawingml/2006/main" xmlns:r="http://schemas.openxmlformats.org/officeDocument/2006/relationships" xmlns:p="http://schemas.openxmlformats.org/presentationml/2006/main">
  <p:tag name="OUTPUTDPI" val="1200"/>
  <p:tag name="ORIGINALHEIGHT" val="87.73905"/>
  <p:tag name="ORIGINALWIDTH" val="686.1642"/>
  <p:tag name="OUTPUTTYPE" val="PNG"/>
  <p:tag name="IGUANATEXVERSION" val="160"/>
  <p:tag name="LATEXADDIN" val="\documentclass{article}&#10;\usepackage{amsmath}&#10;\pagestyle{empty}&#10;\begin{document}&#10;&#10;\begin{flalign}&#10;\kappa_{R_h}, \kappa_{R}, \kappa_{R_m} \notag&#10;\end{flalign} &#10;&#10;\end{document}"/>
  <p:tag name="IGUANATEXSIZE" val="20"/>
  <p:tag name="IGUANATEXCURSOR" val="134"/>
  <p:tag name="TRANSPARENCY" val="True"/>
  <p:tag name="LATEXENGINEID" val="0"/>
  <p:tag name="TEMPFOLDER" val="G:\iguanaTex_DoNotDelete\"/>
  <p:tag name="LATEXFORMHEIGHT" val="358"/>
  <p:tag name="LATEXFORMWIDTH" val="852.75"/>
  <p:tag name="LATEXFORMWRAP" val="True"/>
  <p:tag name="BITMAPVECTOR" val="0"/>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4755</TotalTime>
  <Words>778</Words>
  <Application>Microsoft Office PowerPoint</Application>
  <PresentationFormat>Widescreen</PresentationFormat>
  <Paragraphs>148</Paragraphs>
  <Slides>35</Slides>
  <Notes>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35</vt:i4>
      </vt:variant>
    </vt:vector>
  </HeadingPairs>
  <TitlesOfParts>
    <vt:vector size="40" baseType="lpstr">
      <vt:lpstr>Arial</vt:lpstr>
      <vt:lpstr>Calibri</vt:lpstr>
      <vt:lpstr>Calibri Light</vt:lpstr>
      <vt:lpstr>Cambria Math</vt:lpstr>
      <vt:lpstr>Office Theme</vt:lpstr>
      <vt:lpstr>PowerPoint Presentation</vt:lpstr>
      <vt:lpstr>Parameter values from paper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TEs on different infection routes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Arunim Bhattacharya</dc:creator>
  <cp:lastModifiedBy>Arunim Bhattacharya</cp:lastModifiedBy>
  <cp:revision>16</cp:revision>
  <dcterms:created xsi:type="dcterms:W3CDTF">2022-08-06T22:52:52Z</dcterms:created>
  <dcterms:modified xsi:type="dcterms:W3CDTF">2022-11-14T23:05:58Z</dcterms:modified>
</cp:coreProperties>
</file>